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76" r:id="rId4"/>
    <p:sldId id="275" r:id="rId5"/>
    <p:sldId id="277" r:id="rId6"/>
    <p:sldId id="271" r:id="rId7"/>
    <p:sldId id="272" r:id="rId8"/>
    <p:sldId id="273" r:id="rId9"/>
    <p:sldId id="274" r:id="rId10"/>
    <p:sldId id="270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8" r:id="rId21"/>
    <p:sldId id="267" r:id="rId22"/>
    <p:sldId id="269" r:id="rId2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86377" autoAdjust="0"/>
  </p:normalViewPr>
  <p:slideViewPr>
    <p:cSldViewPr>
      <p:cViewPr>
        <p:scale>
          <a:sx n="78" d="100"/>
          <a:sy n="78" d="100"/>
        </p:scale>
        <p:origin x="-161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66394-D356-44FE-AA74-5FDFB58BEE6B}" type="datetimeFigureOut">
              <a:rPr lang="pt-PT" smtClean="0"/>
              <a:pPr/>
              <a:t>07-11-2013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9FAB1-C716-4026-874F-0FBC1729277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400" dirty="0" smtClean="0">
                <a:solidFill>
                  <a:schemeClr val="tx2">
                    <a:lumMod val="75000"/>
                  </a:schemeClr>
                </a:solidFill>
              </a:rPr>
              <a:t>Relação entre Eficácia</a:t>
            </a:r>
            <a:r>
              <a:rPr lang="pt-PT" sz="1400" baseline="0" dirty="0" smtClean="0">
                <a:solidFill>
                  <a:schemeClr val="tx2">
                    <a:lumMod val="75000"/>
                  </a:schemeClr>
                </a:solidFill>
              </a:rPr>
              <a:t> e Eficiência</a:t>
            </a:r>
            <a:endParaRPr lang="pt-PT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9FAB1-C716-4026-874F-0FBC17292779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2005C5E-F96A-4763-A17B-0A6EC2D651F3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04150-3F9C-4A5F-8B59-159A6D0D7BCF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01A8-B7C9-4531-B978-17E4A7F590DF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520C6-9DCC-47CE-8FC0-407D16CE8E2E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5C50B26-B3A7-4536-8A8F-8EE14D9D4977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523A3-D716-4648-B937-41F8227D8CE5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2D132-9C33-4848-84AE-0A98AC9D5B09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F9AA5-A249-43C7-AA80-FD6C335F41C3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8C978-D530-4F28-B621-8AB97AE51CEA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9" name="Marcador de Posição d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6E13845-AF85-4C8E-9B4C-2C342A75AB9D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P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11CF9A8-8369-4F9D-A67E-FA8FD4478901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00F1F8A-9017-40F8-AA08-9EDE8AF278E6}" type="datetime1">
              <a:rPr lang="pt-PT" smtClean="0"/>
              <a:pPr/>
              <a:t>07-11-2013</a:t>
            </a:fld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scsp.utl.p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CIÊNCIA DA ADMINISTRAÇÃO I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6840760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PT" dirty="0" smtClean="0"/>
              <a:t>LICENCIATURA </a:t>
            </a:r>
          </a:p>
          <a:p>
            <a:endParaRPr lang="pt-PT" b="1" dirty="0" smtClean="0">
              <a:solidFill>
                <a:srgbClr val="FF0000"/>
              </a:solidFill>
            </a:endParaRPr>
          </a:p>
          <a:p>
            <a:pPr algn="ctr"/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ADMINISTRAÇÃO PÚBLICA</a:t>
            </a:r>
          </a:p>
          <a:p>
            <a:endParaRPr lang="pt-PT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ISCSP 2012/2013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8130" name="Picture 2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2" name="Picture 4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5" name="Picture 7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-365125"/>
            <a:ext cx="781050" cy="762000"/>
          </a:xfrm>
          <a:prstGeom prst="rect">
            <a:avLst/>
          </a:prstGeom>
          <a:noFill/>
        </p:spPr>
      </p:pic>
      <p:sp>
        <p:nvSpPr>
          <p:cNvPr id="7" name="Marcador de Posição do Rodapé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Rectângulo 4"/>
          <p:cNvSpPr/>
          <p:nvPr/>
        </p:nvSpPr>
        <p:spPr>
          <a:xfrm>
            <a:off x="827584" y="1700808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algn="just">
              <a:buFont typeface="Wingdings" pitchFamily="2" charset="2"/>
              <a:buChar char="q"/>
            </a:pPr>
            <a:r>
              <a:rPr lang="pt-PT" dirty="0" smtClean="0">
                <a:latin typeface="+mj-lt"/>
              </a:rPr>
              <a:t> A </a:t>
            </a:r>
            <a:r>
              <a:rPr lang="pt-PT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intervenção</a:t>
            </a: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PT" dirty="0" smtClean="0">
                <a:latin typeface="+mj-lt"/>
              </a:rPr>
              <a:t>do Estado na Economia visa a satisfação de necessidades </a:t>
            </a:r>
            <a:r>
              <a:rPr lang="pt-PT" dirty="0" err="1" smtClean="0">
                <a:latin typeface="+mj-lt"/>
              </a:rPr>
              <a:t>colectivas</a:t>
            </a:r>
            <a:endParaRPr lang="pt-PT" dirty="0" smtClean="0">
              <a:latin typeface="+mj-lt"/>
            </a:endParaRPr>
          </a:p>
          <a:p>
            <a:pPr lvl="6" algn="just"/>
            <a:endParaRPr lang="pt-PT" dirty="0" smtClean="0">
              <a:latin typeface="+mj-lt"/>
            </a:endParaRPr>
          </a:p>
          <a:p>
            <a:pPr lvl="6" algn="just">
              <a:buFont typeface="Wingdings" pitchFamily="2" charset="2"/>
              <a:buChar char="q"/>
            </a:pPr>
            <a:r>
              <a:rPr lang="pt-PT" dirty="0" smtClean="0">
                <a:latin typeface="+mj-lt"/>
              </a:rPr>
              <a:t>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Equidade</a:t>
            </a:r>
            <a:endParaRPr lang="pt-PT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6" algn="just">
              <a:buFont typeface="Wingdings" pitchFamily="2" charset="2"/>
              <a:buChar char="q"/>
            </a:pPr>
            <a:r>
              <a:rPr lang="pt-PT" dirty="0" smtClean="0">
                <a:latin typeface="+mj-lt"/>
              </a:rPr>
              <a:t>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Eficiência</a:t>
            </a:r>
            <a:endParaRPr lang="pt-PT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6" algn="just"/>
            <a:endParaRPr lang="pt-PT" dirty="0" smtClean="0">
              <a:latin typeface="+mj-lt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Equidade</a:t>
            </a:r>
          </a:p>
          <a:p>
            <a:pPr lvl="1" algn="just"/>
            <a:endParaRPr lang="pt-PT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3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 Distribuição </a:t>
            </a:r>
            <a:r>
              <a:rPr lang="pt-PT" dirty="0" smtClean="0">
                <a:latin typeface="+mj-lt"/>
              </a:rPr>
              <a:t>dos recursos existentes na sociedade pelos indivíduos, no sentido de minorar as desigualdades em tal distribuição</a:t>
            </a:r>
            <a:r>
              <a:rPr lang="pt-PT" dirty="0" smtClean="0">
                <a:latin typeface="+mj-lt"/>
              </a:rPr>
              <a:t>.</a:t>
            </a:r>
          </a:p>
          <a:p>
            <a:pPr lvl="3" algn="just"/>
            <a:endParaRPr lang="pt-PT" dirty="0" smtClean="0">
              <a:latin typeface="+mj-lt"/>
            </a:endParaRPr>
          </a:p>
          <a:p>
            <a:pPr lvl="4" algn="just">
              <a:buFont typeface="Arial" pitchFamily="34" charset="0"/>
              <a:buChar char="•"/>
            </a:pPr>
            <a:r>
              <a:rPr lang="pt-PT" dirty="0" smtClean="0">
                <a:latin typeface="+mj-lt"/>
              </a:rPr>
              <a:t>De quê? </a:t>
            </a:r>
            <a:endParaRPr lang="pt-PT" dirty="0" smtClean="0">
              <a:latin typeface="+mj-lt"/>
            </a:endParaRPr>
          </a:p>
          <a:p>
            <a:pPr lvl="4" algn="just">
              <a:buFont typeface="Arial" pitchFamily="34" charset="0"/>
              <a:buChar char="•"/>
            </a:pPr>
            <a:r>
              <a:rPr lang="pt-PT" dirty="0" smtClean="0">
                <a:latin typeface="+mj-lt"/>
              </a:rPr>
              <a:t>Para </a:t>
            </a:r>
            <a:r>
              <a:rPr lang="pt-PT" dirty="0" smtClean="0">
                <a:latin typeface="+mj-lt"/>
              </a:rPr>
              <a:t>quem?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5328592"/>
          </a:xfrm>
        </p:spPr>
        <p:txBody>
          <a:bodyPr>
            <a:normAutofit/>
          </a:bodyPr>
          <a:lstStyle/>
          <a:p>
            <a:endParaRPr lang="pt-PT" sz="18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pt-PT" sz="1800" dirty="0" smtClean="0">
                <a:latin typeface="Baskerville Old Face" pitchFamily="18" charset="0"/>
              </a:rPr>
              <a:t>		</a:t>
            </a:r>
          </a:p>
          <a:p>
            <a:pPr lvl="3">
              <a:buFont typeface="Wingdings" pitchFamily="2" charset="2"/>
              <a:buChar char="q"/>
            </a:pPr>
            <a:r>
              <a:rPr lang="pt-PT" sz="1800" dirty="0" smtClean="0">
                <a:latin typeface="Baskerville Old Face" pitchFamily="18" charset="0"/>
              </a:rPr>
              <a:t> Da </a:t>
            </a:r>
            <a:r>
              <a:rPr lang="pt-PT" sz="1800" dirty="0" smtClean="0">
                <a:latin typeface="Baskerville Old Face" pitchFamily="18" charset="0"/>
              </a:rPr>
              <a:t>resposta a estas dúvidas resultam as </a:t>
            </a:r>
            <a:r>
              <a:rPr lang="pt-PT" sz="18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Funções</a:t>
            </a:r>
            <a:r>
              <a:rPr lang="pt-P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pt-PT" sz="1800" dirty="0" smtClean="0">
                <a:latin typeface="Baskerville Old Face" pitchFamily="18" charset="0"/>
              </a:rPr>
              <a:t>de </a:t>
            </a:r>
            <a:r>
              <a:rPr lang="pt-PT" sz="1800" dirty="0" smtClean="0">
                <a:latin typeface="Baskerville Old Face" pitchFamily="18" charset="0"/>
              </a:rPr>
              <a:t>Equidade</a:t>
            </a:r>
            <a:endParaRPr lang="pt-PT" sz="1800" dirty="0" smtClean="0">
              <a:latin typeface="Baskerville Old Face" pitchFamily="18" charset="0"/>
            </a:endParaRPr>
          </a:p>
          <a:p>
            <a:pPr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pt-PT" sz="1800" dirty="0" smtClean="0">
                <a:latin typeface="Baskerville Old Face" pitchFamily="18" charset="0"/>
              </a:rPr>
              <a:t>			</a:t>
            </a:r>
          </a:p>
          <a:p>
            <a:pPr lvl="8"/>
            <a:r>
              <a:rPr lang="pt-PT" sz="1800" dirty="0" smtClean="0">
                <a:latin typeface="Baskerville Old Face" pitchFamily="18" charset="0"/>
              </a:rPr>
              <a:t>De rendimento final</a:t>
            </a:r>
          </a:p>
          <a:p>
            <a:pPr lvl="8"/>
            <a:r>
              <a:rPr lang="pt-PT" sz="1800" dirty="0" smtClean="0">
                <a:latin typeface="Baskerville Old Face" pitchFamily="18" charset="0"/>
              </a:rPr>
              <a:t>de uso</a:t>
            </a:r>
          </a:p>
          <a:p>
            <a:pPr lvl="8"/>
            <a:r>
              <a:rPr lang="pt-PT" sz="1800" dirty="0" smtClean="0">
                <a:latin typeface="Baskerville Old Face" pitchFamily="18" charset="0"/>
              </a:rPr>
              <a:t>de custo</a:t>
            </a:r>
          </a:p>
          <a:p>
            <a:pPr lvl="8"/>
            <a:r>
              <a:rPr lang="pt-PT" sz="1800" dirty="0" smtClean="0">
                <a:latin typeface="Baskerville Old Face" pitchFamily="18" charset="0"/>
              </a:rPr>
              <a:t>de Resultado</a:t>
            </a:r>
          </a:p>
          <a:p>
            <a:pPr lvl="8"/>
            <a:endParaRPr lang="pt-PT" sz="1800" dirty="0" smtClean="0">
              <a:latin typeface="Baskerville Old Face" pitchFamily="18" charset="0"/>
            </a:endParaRPr>
          </a:p>
          <a:p>
            <a:pPr lvl="3">
              <a:buFont typeface="Wingdings" pitchFamily="2" charset="2"/>
              <a:buChar char="q"/>
            </a:pPr>
            <a:r>
              <a:rPr lang="pt-PT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Equidade</a:t>
            </a:r>
            <a:endParaRPr lang="pt-PT" sz="18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8"/>
            <a:r>
              <a:rPr lang="pt-PT" sz="1800" dirty="0" smtClean="0">
                <a:latin typeface="Baskerville Old Face" pitchFamily="18" charset="0"/>
              </a:rPr>
              <a:t>Horizontal</a:t>
            </a:r>
          </a:p>
          <a:p>
            <a:pPr lvl="8"/>
            <a:r>
              <a:rPr lang="pt-PT" sz="1800" dirty="0" smtClean="0">
                <a:latin typeface="Baskerville Old Face" pitchFamily="18" charset="0"/>
              </a:rPr>
              <a:t>Vertical</a:t>
            </a:r>
          </a:p>
          <a:p>
            <a:pPr lvl="8"/>
            <a:r>
              <a:rPr lang="pt-PT" sz="1800" dirty="0" smtClean="0">
                <a:latin typeface="Baskerville Old Face" pitchFamily="18" charset="0"/>
              </a:rPr>
              <a:t>Recursos (Económica)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5ª AULA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>
            <a:normAutofit lnSpcReduction="10000"/>
          </a:bodyPr>
          <a:lstStyle/>
          <a:p>
            <a:endParaRPr lang="pt-PT" sz="2000" b="1" u="sng" dirty="0" smtClean="0">
              <a:solidFill>
                <a:srgbClr val="FFC000"/>
              </a:solidFill>
              <a:latin typeface="+mj-lt"/>
            </a:endParaRPr>
          </a:p>
          <a:p>
            <a:r>
              <a:rPr lang="pt-PT" sz="20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Eficiência</a:t>
            </a:r>
            <a:endParaRPr lang="pt-PT" sz="2000" b="1" u="sng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PT" sz="1800" dirty="0" smtClean="0">
              <a:latin typeface="+mj-lt"/>
            </a:endParaRPr>
          </a:p>
          <a:p>
            <a:endParaRPr lang="pt-PT" sz="1800" dirty="0" smtClean="0">
              <a:latin typeface="+mj-lt"/>
            </a:endParaRPr>
          </a:p>
          <a:p>
            <a:pPr lvl="3">
              <a:buFont typeface="Wingdings" pitchFamily="2" charset="2"/>
              <a:buChar char="q"/>
            </a:pPr>
            <a:r>
              <a:rPr lang="pt-PT" sz="1800" dirty="0" smtClean="0">
                <a:latin typeface="+mj-lt"/>
              </a:rPr>
              <a:t> Técnica</a:t>
            </a:r>
            <a:endParaRPr lang="pt-PT" sz="1800" dirty="0" smtClean="0">
              <a:latin typeface="+mj-lt"/>
            </a:endParaRPr>
          </a:p>
          <a:p>
            <a:pPr lvl="3">
              <a:buFont typeface="Wingdings" pitchFamily="2" charset="2"/>
              <a:buChar char="q"/>
            </a:pPr>
            <a:r>
              <a:rPr lang="pt-PT" sz="1800" dirty="0" smtClean="0">
                <a:latin typeface="+mj-lt"/>
              </a:rPr>
              <a:t> Produtiva</a:t>
            </a:r>
            <a:endParaRPr lang="pt-PT" sz="1800" dirty="0" smtClean="0">
              <a:latin typeface="+mj-lt"/>
            </a:endParaRPr>
          </a:p>
          <a:p>
            <a:pPr lvl="5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Estática </a:t>
            </a:r>
          </a:p>
          <a:p>
            <a:pPr lvl="5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Dinâmica	</a:t>
            </a:r>
            <a:endParaRPr lang="pt-PT" sz="1100" dirty="0" smtClean="0">
              <a:latin typeface="+mj-lt"/>
            </a:endParaRPr>
          </a:p>
          <a:p>
            <a:pPr lvl="3"/>
            <a:endParaRPr lang="pt-PT" sz="1800" dirty="0" smtClean="0">
              <a:latin typeface="+mj-lt"/>
            </a:endParaRPr>
          </a:p>
          <a:p>
            <a:pPr lvl="3">
              <a:buFont typeface="Wingdings" pitchFamily="2" charset="2"/>
              <a:buChar char="q"/>
            </a:pPr>
            <a:r>
              <a:rPr lang="pt-PT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Económica</a:t>
            </a:r>
            <a:endParaRPr lang="pt-PT" sz="1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5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Consumo</a:t>
            </a:r>
          </a:p>
          <a:p>
            <a:pPr lvl="5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Produção</a:t>
            </a:r>
          </a:p>
          <a:p>
            <a:pPr lvl="5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Social</a:t>
            </a:r>
          </a:p>
          <a:p>
            <a:pPr lvl="1">
              <a:buNone/>
            </a:pPr>
            <a:r>
              <a:rPr lang="pt-PT" sz="1600" dirty="0" smtClean="0">
                <a:latin typeface="+mj-lt"/>
              </a:rPr>
              <a:t>			</a:t>
            </a:r>
          </a:p>
          <a:p>
            <a:pPr lvl="1">
              <a:buNone/>
            </a:pPr>
            <a:r>
              <a:rPr lang="pt-PT" sz="1600" dirty="0" smtClean="0">
                <a:latin typeface="+mj-lt"/>
              </a:rPr>
              <a:t>				</a:t>
            </a:r>
          </a:p>
          <a:p>
            <a:pPr lvl="8">
              <a:buFont typeface="Wingdings" pitchFamily="2" charset="2"/>
              <a:buChar char="§"/>
            </a:pPr>
            <a:r>
              <a:rPr lang="pt-PT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Óptimo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de </a:t>
            </a:r>
            <a:r>
              <a:rPr lang="pt-PT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Pareto</a:t>
            </a:r>
            <a:r>
              <a:rPr lang="pt-PT" dirty="0" smtClean="0">
                <a:latin typeface="+mj-lt"/>
              </a:rPr>
              <a:t>	</a:t>
            </a:r>
            <a:r>
              <a:rPr lang="pt-PT" sz="1000" dirty="0" smtClean="0">
                <a:latin typeface="+mj-lt"/>
              </a:rPr>
              <a:t> </a:t>
            </a:r>
          </a:p>
          <a:p>
            <a:pPr lvl="8">
              <a:buNone/>
            </a:pPr>
            <a:r>
              <a:rPr lang="pt-PT" sz="1000" dirty="0" smtClean="0">
                <a:latin typeface="+mj-lt"/>
              </a:rPr>
              <a:t>		Considerando dois indivíduos na fronteira de possibilidades de utilidade. O ponto </a:t>
            </a:r>
            <a:r>
              <a:rPr lang="pt-PT" sz="1000" b="1" dirty="0" smtClean="0">
                <a:latin typeface="+mj-lt"/>
              </a:rPr>
              <a:t>A corresponde ao 	</a:t>
            </a:r>
            <a:r>
              <a:rPr lang="pt-PT" sz="1000" b="1" dirty="0" err="1" smtClean="0">
                <a:latin typeface="+mj-lt"/>
              </a:rPr>
              <a:t>óptimo</a:t>
            </a:r>
            <a:r>
              <a:rPr lang="pt-PT" sz="1000" b="1" dirty="0" smtClean="0">
                <a:latin typeface="+mj-lt"/>
              </a:rPr>
              <a:t> de </a:t>
            </a:r>
            <a:r>
              <a:rPr lang="pt-PT" sz="1000" b="1" dirty="0" err="1" smtClean="0">
                <a:latin typeface="+mj-lt"/>
              </a:rPr>
              <a:t>Pareto</a:t>
            </a:r>
            <a:r>
              <a:rPr lang="pt-PT" sz="1000" b="1" dirty="0" smtClean="0">
                <a:latin typeface="+mj-lt"/>
              </a:rPr>
              <a:t>. Dados os recursos existentes na economia, não posso aumentar o bem-estar de 	um indivíduo sem diminuir a utilidade do outro, isto é, não posso aumentar U</a:t>
            </a:r>
            <a:r>
              <a:rPr lang="pt-PT" sz="1000" b="1" baseline="30000" dirty="0" smtClean="0">
                <a:latin typeface="+mj-lt"/>
              </a:rPr>
              <a:t>A </a:t>
            </a:r>
            <a:r>
              <a:rPr lang="pt-PT" sz="1000" b="1" dirty="0" smtClean="0">
                <a:latin typeface="+mj-lt"/>
              </a:rPr>
              <a:t>mantendo constante 	U</a:t>
            </a:r>
            <a:r>
              <a:rPr lang="pt-PT" sz="1000" b="1" baseline="30000" dirty="0" smtClean="0">
                <a:latin typeface="+mj-lt"/>
              </a:rPr>
              <a:t>B </a:t>
            </a:r>
            <a:r>
              <a:rPr lang="pt-PT" dirty="0" smtClean="0">
                <a:latin typeface="+mj-lt"/>
              </a:rPr>
              <a:t>			</a:t>
            </a:r>
            <a:endParaRPr lang="pt-PT" sz="1700" dirty="0" smtClean="0">
              <a:latin typeface="+mj-lt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4932040" y="2492896"/>
            <a:ext cx="3749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Fronteira das Possibilidades de Produção</a:t>
            </a:r>
            <a:endParaRPr lang="pt-PT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6" name="il_fi" descr="http://upload.wikimedia.org/wikipedia/commons/b/be/Possibilidades_de_produ%C3%A7%C3%A3o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140968"/>
            <a:ext cx="2703799" cy="1776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760640"/>
          </a:xfrm>
        </p:spPr>
        <p:txBody>
          <a:bodyPr>
            <a:normAutofit/>
          </a:bodyPr>
          <a:lstStyle/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pt-PT" sz="2000" dirty="0" smtClean="0">
                <a:latin typeface="+mj-lt"/>
              </a:rPr>
              <a:t>		</a:t>
            </a:r>
            <a:endParaRPr lang="pt-PT" sz="1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560" y="1988840"/>
          <a:ext cx="748883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41044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Eficiência</a:t>
                      </a:r>
                      <a:endParaRPr lang="pt-PT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Eficácia</a:t>
                      </a:r>
                      <a:endParaRPr lang="pt-PT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pt-PT" baseline="0" dirty="0" smtClean="0">
                          <a:latin typeface="+mj-lt"/>
                        </a:rPr>
                        <a:t> Meios</a:t>
                      </a:r>
                      <a:endParaRPr lang="pt-P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pt-PT" dirty="0" smtClean="0">
                          <a:latin typeface="+mj-lt"/>
                        </a:rPr>
                        <a:t> Metas</a:t>
                      </a:r>
                      <a:endParaRPr lang="pt-PT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pt-PT" dirty="0" smtClean="0">
                          <a:latin typeface="+mj-lt"/>
                        </a:rPr>
                        <a:t> Procedimentos</a:t>
                      </a:r>
                      <a:endParaRPr lang="pt-P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pt-PT" dirty="0" smtClean="0">
                          <a:latin typeface="+mj-lt"/>
                        </a:rPr>
                        <a:t> Relação </a:t>
                      </a:r>
                      <a:r>
                        <a:rPr lang="pt-PT" dirty="0" smtClean="0">
                          <a:latin typeface="+mj-lt"/>
                        </a:rPr>
                        <a:t>entre </a:t>
                      </a:r>
                      <a:r>
                        <a:rPr lang="pt-PT" dirty="0" err="1" smtClean="0">
                          <a:latin typeface="+mj-lt"/>
                        </a:rPr>
                        <a:t>objectivos</a:t>
                      </a:r>
                      <a:r>
                        <a:rPr lang="pt-PT" dirty="0" smtClean="0">
                          <a:latin typeface="+mj-lt"/>
                        </a:rPr>
                        <a:t> delineados e resultados alcançados</a:t>
                      </a:r>
                      <a:endParaRPr lang="pt-PT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pt-PT" dirty="0" smtClean="0">
                          <a:latin typeface="+mj-lt"/>
                        </a:rPr>
                        <a:t> Métodos</a:t>
                      </a:r>
                      <a:endParaRPr lang="pt-P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pt-PT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6" name="Seta para baixo 5"/>
          <p:cNvSpPr/>
          <p:nvPr/>
        </p:nvSpPr>
        <p:spPr>
          <a:xfrm>
            <a:off x="4499992" y="4653136"/>
            <a:ext cx="360040" cy="43204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" name="Marcador de Posição de Conteúdo 6" descr="C:\Users\Joaquim.Caeiro\Pasta Pessoal Y\PESSOAL\ACTIVIDADE LECTIVA_2012_2013\ISCSP\CIÊNCIA DA ADMINISTRAÇÃO I\Carter Klein Day.tif"/>
          <p:cNvPicPr>
            <a:picLocks noGrp="1"/>
          </p:cNvPicPr>
          <p:nvPr>
            <p:ph idx="1"/>
          </p:nvPr>
        </p:nvPicPr>
        <p:blipFill>
          <a:blip r:embed="rId2" cstate="print"/>
          <a:srcRect l="18616" t="21387" r="19453" b="15896"/>
          <a:stretch>
            <a:fillRect/>
          </a:stretch>
        </p:blipFill>
        <p:spPr bwMode="auto">
          <a:xfrm>
            <a:off x="1043608" y="692696"/>
            <a:ext cx="6840759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5ª AULA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	</a:t>
            </a:r>
          </a:p>
          <a:p>
            <a:pPr lvl="1">
              <a:buFont typeface="Wingdings" pitchFamily="2" charset="2"/>
              <a:buChar char="q"/>
            </a:pPr>
            <a:r>
              <a:rPr lang="pt-PT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Igualdade</a:t>
            </a:r>
          </a:p>
          <a:p>
            <a:pPr>
              <a:buNone/>
            </a:pPr>
            <a:r>
              <a:rPr lang="pt-PT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		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Justiça Social</a:t>
            </a:r>
          </a:p>
          <a:p>
            <a:pPr lvl="3">
              <a:buNone/>
            </a:pPr>
            <a:endParaRPr lang="pt-PT" sz="18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5"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Satisfação </a:t>
            </a:r>
            <a:r>
              <a:rPr lang="pt-PT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das necessidades </a:t>
            </a:r>
            <a:r>
              <a:rPr lang="pt-PT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colectivas</a:t>
            </a:r>
            <a:r>
              <a:rPr lang="pt-PT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, individualmente sentidas</a:t>
            </a:r>
          </a:p>
          <a:p>
            <a:pPr>
              <a:buNone/>
            </a:pPr>
            <a:endParaRPr lang="pt-P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buNone/>
            </a:pPr>
            <a:endParaRPr lang="pt-PT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>
              <a:buNone/>
            </a:pPr>
            <a:r>
              <a:rPr lang="pt-P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			Constituição da República Portuguesa</a:t>
            </a:r>
          </a:p>
          <a:p>
            <a:pPr algn="ctr">
              <a:buNone/>
            </a:pPr>
            <a:r>
              <a:rPr lang="pt-PT" sz="1600" dirty="0" smtClean="0">
                <a:latin typeface="Baskerville Old Face" pitchFamily="18" charset="0"/>
              </a:rPr>
              <a:t>Artigo 81.º</a:t>
            </a:r>
          </a:p>
          <a:p>
            <a:pPr algn="ctr">
              <a:buNone/>
            </a:pPr>
            <a:r>
              <a:rPr lang="pt-PT" sz="1600" dirty="0" smtClean="0">
                <a:latin typeface="Baskerville Old Face" pitchFamily="18" charset="0"/>
              </a:rPr>
              <a:t>(Incumbências prioritárias do Estado)</a:t>
            </a:r>
          </a:p>
          <a:p>
            <a:pPr lvl="2" algn="just">
              <a:buNone/>
            </a:pPr>
            <a:r>
              <a:rPr lang="pt-PT" sz="16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Incumbe prioritariamente ao Estado no âmbito económico e social</a:t>
            </a:r>
            <a:r>
              <a:rPr lang="pt-PT" sz="1600" dirty="0" smtClean="0">
                <a:latin typeface="Baskerville Old Face" pitchFamily="18" charset="0"/>
              </a:rPr>
              <a:t>:</a:t>
            </a:r>
          </a:p>
          <a:p>
            <a:pPr lvl="2" algn="just">
              <a:buNone/>
            </a:pPr>
            <a:r>
              <a:rPr lang="pt-PT" sz="1600" dirty="0" smtClean="0">
                <a:latin typeface="Baskerville Old Face" pitchFamily="18" charset="0"/>
              </a:rPr>
              <a:t>b) </a:t>
            </a:r>
            <a:r>
              <a:rPr lang="pt-PT" sz="16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Promover a justiça social, assegurar a igualdade de oportunidades e operar as necessárias correções das desigualdades na distribuição da riqueza e do rendimento, nomeadamente através da política fiscal</a:t>
            </a:r>
            <a:r>
              <a:rPr lang="pt-PT" sz="1600" dirty="0" smtClean="0">
                <a:latin typeface="Baskerville Old Face" pitchFamily="18" charset="0"/>
              </a:rPr>
              <a:t>;</a:t>
            </a:r>
          </a:p>
          <a:p>
            <a:pPr>
              <a:buNone/>
            </a:pPr>
            <a:endParaRPr lang="pt-PT" sz="1600" dirty="0" smtClean="0">
              <a:latin typeface="Baskerville Old Face" pitchFamily="18" charset="0"/>
            </a:endParaRPr>
          </a:p>
          <a:p>
            <a:pPr>
              <a:buNone/>
            </a:pPr>
            <a:endParaRPr lang="pt-PT" sz="16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pt-PT" sz="1600" dirty="0" smtClean="0">
                <a:latin typeface="Baskerville Old Face" pitchFamily="18" charset="0"/>
              </a:rPr>
              <a:t>		</a:t>
            </a:r>
            <a:r>
              <a:rPr lang="pt-PT" sz="16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Igualdade</a:t>
            </a:r>
            <a:r>
              <a:rPr lang="pt-PT" sz="1600" dirty="0" smtClean="0">
                <a:latin typeface="Baskerville Old Face" pitchFamily="18" charset="0"/>
              </a:rPr>
              <a:t>				                   	</a:t>
            </a:r>
            <a:r>
              <a:rPr lang="pt-PT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Equidade</a:t>
            </a:r>
            <a:endParaRPr lang="pt-PT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11" name="Conexão recta 10"/>
          <p:cNvCxnSpPr/>
          <p:nvPr/>
        </p:nvCxnSpPr>
        <p:spPr>
          <a:xfrm>
            <a:off x="3203848" y="5373216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827584" y="5805264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Igual direito de acesso a bens e serviços pelos indivíduos</a:t>
            </a:r>
            <a:endParaRPr lang="pt-PT" sz="1600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732240" y="587727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Meritocracia</a:t>
            </a:r>
            <a:endParaRPr lang="pt-PT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PT" sz="1600" dirty="0" smtClean="0">
                <a:latin typeface="+mj-lt"/>
              </a:rPr>
              <a:t>			</a:t>
            </a:r>
            <a:endParaRPr lang="pt-PT" sz="1600" dirty="0"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548680"/>
            <a:ext cx="777686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pt-PT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TRADE-OFF </a:t>
            </a:r>
            <a:r>
              <a:rPr lang="pt-PT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EFICIÊNCIA-EQUIDADE</a:t>
            </a:r>
          </a:p>
          <a:p>
            <a:endParaRPr lang="pt-PT" dirty="0" smtClean="0"/>
          </a:p>
          <a:p>
            <a:endParaRPr lang="pt-PT" dirty="0" smtClean="0"/>
          </a:p>
          <a:p>
            <a:pPr lvl="2" algn="just">
              <a:buFont typeface="Wingdings" pitchFamily="2" charset="2"/>
              <a:buChar char="Ø"/>
            </a:pPr>
            <a:r>
              <a:rPr lang="pt-PT" sz="2000" b="1" u="sng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Equidade</a:t>
            </a:r>
            <a:r>
              <a:rPr lang="pt-PT" dirty="0" smtClean="0">
                <a:latin typeface="+mj-lt"/>
              </a:rPr>
              <a:t> </a:t>
            </a:r>
            <a:r>
              <a:rPr lang="pt-PT" dirty="0" smtClean="0">
                <a:latin typeface="+mj-lt"/>
              </a:rPr>
              <a:t>(</a:t>
            </a:r>
            <a:r>
              <a:rPr lang="pt-PT" sz="1600" dirty="0" smtClean="0">
                <a:latin typeface="+mj-lt"/>
              </a:rPr>
              <a:t>dimensão social</a:t>
            </a:r>
            <a:r>
              <a:rPr lang="pt-PT" dirty="0" smtClean="0">
                <a:latin typeface="+mj-lt"/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endParaRPr lang="pt-PT" dirty="0" smtClean="0">
              <a:latin typeface="+mj-lt"/>
            </a:endParaRPr>
          </a:p>
          <a:p>
            <a:pPr lvl="5" algn="just">
              <a:buFont typeface="Wingdings" pitchFamily="2" charset="2"/>
              <a:buChar char="§"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JUSTA DISTRIBUIÇÃO DA PROSPERIDADE ECONÓMICA ENTRE OS MEMBROS DA SOCIEDADE</a:t>
            </a:r>
            <a:endParaRPr lang="pt-PT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</a:pPr>
            <a:endParaRPr lang="pt-PT" dirty="0" smtClean="0">
              <a:latin typeface="+mj-lt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sz="2000" b="1" u="sng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Eficiência</a:t>
            </a:r>
            <a:r>
              <a:rPr lang="pt-PT" dirty="0" smtClean="0">
                <a:latin typeface="+mj-lt"/>
              </a:rPr>
              <a:t> </a:t>
            </a:r>
            <a:r>
              <a:rPr lang="pt-PT" dirty="0" smtClean="0">
                <a:latin typeface="+mj-lt"/>
              </a:rPr>
              <a:t>(</a:t>
            </a:r>
            <a:r>
              <a:rPr lang="pt-PT" sz="1600" dirty="0" smtClean="0">
                <a:latin typeface="+mj-lt"/>
              </a:rPr>
              <a:t>dimensão económica</a:t>
            </a:r>
            <a:r>
              <a:rPr lang="pt-PT" dirty="0" smtClean="0">
                <a:latin typeface="+mj-lt"/>
              </a:rPr>
              <a:t>)</a:t>
            </a:r>
          </a:p>
          <a:p>
            <a:pPr algn="just"/>
            <a:endParaRPr lang="pt-PT" dirty="0" smtClean="0">
              <a:latin typeface="+mj-lt"/>
            </a:endParaRPr>
          </a:p>
          <a:p>
            <a:pPr marL="2286000" lvl="6" algn="just">
              <a:buFont typeface="Wingdings" pitchFamily="2" charset="2"/>
              <a:buChar char="§"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 SOCIEDADE RECEBE O MÁXIMO POSSÍVEL EM FACE DOS SEUS RECURSOS ESCASSOS</a:t>
            </a:r>
            <a:endParaRPr lang="pt-PT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cxnSp>
        <p:nvCxnSpPr>
          <p:cNvPr id="7" name="Conexão recta 6"/>
          <p:cNvCxnSpPr/>
          <p:nvPr/>
        </p:nvCxnSpPr>
        <p:spPr>
          <a:xfrm>
            <a:off x="2843808" y="4437112"/>
            <a:ext cx="0" cy="1224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>
            <a:off x="2843808" y="5661248"/>
            <a:ext cx="17281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11"/>
          <p:cNvCxnSpPr/>
          <p:nvPr/>
        </p:nvCxnSpPr>
        <p:spPr>
          <a:xfrm>
            <a:off x="2843808" y="4653136"/>
            <a:ext cx="1296144" cy="1008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2987824" y="4437112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Equidade</a:t>
            </a:r>
            <a:endParaRPr lang="pt-PT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499992" y="573325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Eficiência</a:t>
            </a:r>
            <a:endParaRPr lang="pt-PT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79821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pt-PT" sz="20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ESCOLA DE CAMBRIDGE</a:t>
            </a:r>
          </a:p>
          <a:p>
            <a:pPr lvl="1">
              <a:buNone/>
            </a:pPr>
            <a:r>
              <a:rPr lang="pt-PT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</a:t>
            </a:r>
            <a:r>
              <a:rPr lang="pt-PT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(</a:t>
            </a:r>
            <a:r>
              <a:rPr lang="pt-PT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</a:t>
            </a:r>
            <a:r>
              <a:rPr lang="pt-PT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M. </a:t>
            </a:r>
            <a:r>
              <a:rPr lang="pt-PT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Keynes)</a:t>
            </a:r>
            <a:endParaRPr lang="pt-PT" sz="1800" dirty="0" smtClean="0"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  <a:p>
            <a:pPr lvl="1"/>
            <a:endParaRPr lang="pt-PT" sz="1800" dirty="0" smtClean="0">
              <a:latin typeface="+mj-lt"/>
            </a:endParaRPr>
          </a:p>
          <a:p>
            <a:pPr lvl="1"/>
            <a:endParaRPr lang="pt-PT" sz="1800" dirty="0" smtClean="0">
              <a:latin typeface="+mj-lt"/>
            </a:endParaRPr>
          </a:p>
          <a:p>
            <a:pPr lvl="3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 </a:t>
            </a:r>
            <a:r>
              <a:rPr lang="pt-PT" sz="1800" dirty="0" err="1" smtClean="0">
                <a:latin typeface="+mj-lt"/>
              </a:rPr>
              <a:t>Correcção</a:t>
            </a:r>
            <a:r>
              <a:rPr lang="pt-PT" sz="1800" dirty="0" smtClean="0">
                <a:latin typeface="+mj-lt"/>
              </a:rPr>
              <a:t> </a:t>
            </a:r>
            <a:r>
              <a:rPr lang="pt-PT" sz="1800" dirty="0" smtClean="0">
                <a:latin typeface="+mj-lt"/>
              </a:rPr>
              <a:t>das falhas de mercado</a:t>
            </a:r>
          </a:p>
          <a:p>
            <a:pPr lvl="3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 Equilíbrio </a:t>
            </a:r>
            <a:r>
              <a:rPr lang="pt-PT" sz="1800" dirty="0" err="1" smtClean="0">
                <a:latin typeface="+mj-lt"/>
              </a:rPr>
              <a:t>macro-económico</a:t>
            </a:r>
            <a:r>
              <a:rPr lang="pt-PT" sz="1800" dirty="0" smtClean="0">
                <a:latin typeface="+mj-lt"/>
              </a:rPr>
              <a:t>, com a intervenção do Estado</a:t>
            </a:r>
          </a:p>
          <a:p>
            <a:pPr lvl="3">
              <a:buNone/>
            </a:pPr>
            <a:endParaRPr lang="pt-PT" sz="1800" dirty="0" smtClean="0">
              <a:latin typeface="+mj-lt"/>
            </a:endParaRPr>
          </a:p>
          <a:p>
            <a:pPr lvl="3" algn="just">
              <a:buNone/>
            </a:pPr>
            <a:r>
              <a:rPr lang="pt-PT" sz="1800" dirty="0" smtClean="0">
                <a:latin typeface="+mj-lt"/>
              </a:rPr>
              <a:t>		</a:t>
            </a:r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Procura</a:t>
            </a:r>
            <a:r>
              <a:rPr lang="pt-PT" sz="1800" dirty="0" smtClean="0">
                <a:latin typeface="+mj-lt"/>
              </a:rPr>
              <a:t> (</a:t>
            </a:r>
            <a:r>
              <a:rPr lang="pt-PT" sz="1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factor</a:t>
            </a:r>
            <a:r>
              <a:rPr lang="pt-PT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 determinante</a:t>
            </a:r>
            <a:r>
              <a:rPr lang="pt-PT" sz="1800" dirty="0" smtClean="0">
                <a:latin typeface="+mj-lt"/>
              </a:rPr>
              <a:t>)</a:t>
            </a:r>
          </a:p>
          <a:p>
            <a:pPr lvl="3" algn="just">
              <a:buNone/>
            </a:pPr>
            <a:r>
              <a:rPr lang="pt-PT" sz="1800" dirty="0" smtClean="0">
                <a:latin typeface="+mj-lt"/>
              </a:rPr>
              <a:t>		</a:t>
            </a:r>
          </a:p>
          <a:p>
            <a:pPr lvl="3" algn="just">
              <a:buNone/>
            </a:pPr>
            <a:r>
              <a:rPr lang="pt-PT" sz="1800" dirty="0" smtClean="0">
                <a:latin typeface="+mj-lt"/>
              </a:rPr>
              <a:t>		</a:t>
            </a:r>
            <a:r>
              <a:rPr lang="pt-PT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Produção</a:t>
            </a:r>
          </a:p>
          <a:p>
            <a:pPr lvl="3" algn="just">
              <a:buNone/>
            </a:pPr>
            <a:endParaRPr lang="pt-PT" sz="1800" dirty="0" smtClean="0">
              <a:latin typeface="+mj-lt"/>
            </a:endParaRPr>
          </a:p>
          <a:p>
            <a:pPr lvl="3" algn="just">
              <a:buNone/>
            </a:pPr>
            <a:r>
              <a:rPr lang="pt-PT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	</a:t>
            </a:r>
            <a:r>
              <a:rPr lang="pt-PT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Nível de emprego</a:t>
            </a:r>
          </a:p>
          <a:p>
            <a:pPr lvl="3" algn="just">
              <a:buNone/>
            </a:pPr>
            <a:endParaRPr lang="pt-PT" sz="1800" dirty="0" smtClean="0">
              <a:latin typeface="+mj-lt"/>
            </a:endParaRPr>
          </a:p>
          <a:p>
            <a:pPr lvl="3" algn="just">
              <a:buNone/>
            </a:pPr>
            <a:r>
              <a:rPr lang="pt-PT" sz="1800" dirty="0" smtClean="0">
                <a:latin typeface="+mj-lt"/>
              </a:rPr>
              <a:t>		</a:t>
            </a:r>
            <a:r>
              <a:rPr lang="pt-PT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Poder de compra</a:t>
            </a:r>
          </a:p>
          <a:p>
            <a:pPr lvl="3" algn="just">
              <a:buNone/>
            </a:pPr>
            <a:r>
              <a:rPr lang="pt-PT" sz="1800" dirty="0" smtClean="0">
                <a:latin typeface="+mj-lt"/>
              </a:rPr>
              <a:t>		</a:t>
            </a:r>
          </a:p>
          <a:p>
            <a:pPr lvl="3" algn="just">
              <a:buNone/>
            </a:pPr>
            <a:r>
              <a:rPr lang="pt-PT" sz="1800" dirty="0" smtClean="0">
                <a:latin typeface="+mj-lt"/>
              </a:rPr>
              <a:t>			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Procura</a:t>
            </a:r>
          </a:p>
        </p:txBody>
      </p:sp>
      <p:cxnSp>
        <p:nvCxnSpPr>
          <p:cNvPr id="8" name="Conexão recta unidireccional 7"/>
          <p:cNvCxnSpPr/>
          <p:nvPr/>
        </p:nvCxnSpPr>
        <p:spPr>
          <a:xfrm>
            <a:off x="2771800" y="34290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unidireccional 9"/>
          <p:cNvCxnSpPr/>
          <p:nvPr/>
        </p:nvCxnSpPr>
        <p:spPr>
          <a:xfrm>
            <a:off x="2771800" y="407707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unidireccional 11"/>
          <p:cNvCxnSpPr/>
          <p:nvPr/>
        </p:nvCxnSpPr>
        <p:spPr>
          <a:xfrm>
            <a:off x="2771800" y="472514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xão recta unidireccional 13"/>
          <p:cNvCxnSpPr/>
          <p:nvPr/>
        </p:nvCxnSpPr>
        <p:spPr>
          <a:xfrm>
            <a:off x="2771800" y="54452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unidireccional 15"/>
          <p:cNvCxnSpPr/>
          <p:nvPr/>
        </p:nvCxnSpPr>
        <p:spPr>
          <a:xfrm>
            <a:off x="2843808" y="587727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q"/>
            </a:pPr>
            <a:r>
              <a:rPr lang="pt-PT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 Estado</a:t>
            </a:r>
            <a:endParaRPr lang="pt-PT" sz="1800" dirty="0" smtClean="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 lvl="5">
              <a:buFont typeface="Wingdings" pitchFamily="2" charset="2"/>
              <a:buChar char="§"/>
            </a:pPr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Investimento Público</a:t>
            </a:r>
          </a:p>
          <a:p>
            <a:pPr lvl="5">
              <a:buNone/>
            </a:pPr>
            <a:endParaRPr lang="pt-PT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8" algn="just">
              <a:buFont typeface="Arial" pitchFamily="34" charset="0"/>
              <a:buChar char="•"/>
            </a:pPr>
            <a:r>
              <a:rPr lang="pt-PT" dirty="0" smtClean="0">
                <a:latin typeface="+mj-lt"/>
              </a:rPr>
              <a:t>Dinamização </a:t>
            </a:r>
            <a:r>
              <a:rPr lang="pt-PT" dirty="0" smtClean="0">
                <a:latin typeface="+mj-lt"/>
              </a:rPr>
              <a:t>da procura</a:t>
            </a:r>
          </a:p>
          <a:p>
            <a:pPr lvl="8" algn="just">
              <a:buFont typeface="Arial" pitchFamily="34" charset="0"/>
              <a:buChar char="•"/>
            </a:pPr>
            <a:r>
              <a:rPr lang="pt-PT" dirty="0" err="1" smtClean="0">
                <a:latin typeface="+mj-lt"/>
              </a:rPr>
              <a:t>C</a:t>
            </a:r>
            <a:r>
              <a:rPr lang="pt-PT" dirty="0" err="1" smtClean="0">
                <a:latin typeface="+mj-lt"/>
              </a:rPr>
              <a:t>orrecção</a:t>
            </a:r>
            <a:r>
              <a:rPr lang="pt-PT" dirty="0" smtClean="0">
                <a:latin typeface="+mj-lt"/>
              </a:rPr>
              <a:t> </a:t>
            </a:r>
            <a:r>
              <a:rPr lang="pt-PT" dirty="0" smtClean="0">
                <a:latin typeface="+mj-lt"/>
              </a:rPr>
              <a:t>das falhas de mercado (desemprego, </a:t>
            </a:r>
            <a:r>
              <a:rPr lang="pt-PT" dirty="0" err="1" smtClean="0">
                <a:latin typeface="+mj-lt"/>
              </a:rPr>
              <a:t>etc</a:t>
            </a:r>
            <a:r>
              <a:rPr lang="pt-PT" dirty="0" smtClean="0">
                <a:latin typeface="+mj-lt"/>
              </a:rPr>
              <a:t>)</a:t>
            </a:r>
          </a:p>
          <a:p>
            <a:pPr lvl="8" algn="just">
              <a:buFont typeface="Arial" pitchFamily="34" charset="0"/>
              <a:buChar char="•"/>
            </a:pPr>
            <a:r>
              <a:rPr lang="pt-PT" dirty="0" smtClean="0">
                <a:latin typeface="+mj-lt"/>
              </a:rPr>
              <a:t>Aumento dos rendimentos das classes com tendência para o consumo e investimento (classe média)</a:t>
            </a:r>
          </a:p>
          <a:p>
            <a:pPr lvl="8">
              <a:buFont typeface="Wingdings" pitchFamily="2" charset="2"/>
              <a:buChar char="ü"/>
            </a:pPr>
            <a:endParaRPr lang="pt-PT" dirty="0" smtClean="0">
              <a:latin typeface="+mj-lt"/>
            </a:endParaRPr>
          </a:p>
          <a:p>
            <a:pPr lvl="8">
              <a:buFont typeface="Wingdings" pitchFamily="2" charset="2"/>
              <a:buChar char="ü"/>
            </a:pPr>
            <a:endParaRPr lang="pt-PT" dirty="0" smtClean="0">
              <a:latin typeface="+mj-lt"/>
            </a:endParaRPr>
          </a:p>
          <a:p>
            <a:pPr lvl="8">
              <a:buNone/>
            </a:pPr>
            <a:r>
              <a:rPr lang="pt-PT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Heynesianismo</a:t>
            </a:r>
            <a:endParaRPr lang="pt-PT" b="1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8">
              <a:buFont typeface="Wingdings" pitchFamily="2" charset="2"/>
              <a:buChar char="ü"/>
            </a:pPr>
            <a:endParaRPr lang="pt-PT" dirty="0" smtClean="0">
              <a:latin typeface="+mj-lt"/>
            </a:endParaRPr>
          </a:p>
          <a:p>
            <a:pPr lvl="8">
              <a:buNone/>
            </a:pPr>
            <a:r>
              <a:rPr lang="pt-PT" dirty="0" smtClean="0">
                <a:latin typeface="+mj-lt"/>
              </a:rPr>
              <a:t>                   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Estado Social</a:t>
            </a:r>
          </a:p>
        </p:txBody>
      </p:sp>
      <p:cxnSp>
        <p:nvCxnSpPr>
          <p:cNvPr id="7" name="Conexão recta 6"/>
          <p:cNvCxnSpPr/>
          <p:nvPr/>
        </p:nvCxnSpPr>
        <p:spPr>
          <a:xfrm>
            <a:off x="2339752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unidireccional 8"/>
          <p:cNvCxnSpPr/>
          <p:nvPr/>
        </p:nvCxnSpPr>
        <p:spPr>
          <a:xfrm>
            <a:off x="2411760" y="486916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 dirty="0"/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395536" y="476672"/>
            <a:ext cx="7992888" cy="576064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 lvl="1"/>
            <a:r>
              <a:rPr lang="pt-PT" sz="20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ESCOLA DE CHICAGO</a:t>
            </a:r>
          </a:p>
          <a:p>
            <a:pPr lvl="1"/>
            <a:endParaRPr lang="pt-PT" sz="1800" dirty="0" smtClean="0">
              <a:latin typeface="Baskerville Old Face" pitchFamily="18" charset="0"/>
            </a:endParaRPr>
          </a:p>
          <a:p>
            <a:pPr marL="1348740" lvl="4" indent="-342900">
              <a:buFont typeface="Arial" pitchFamily="34" charset="0"/>
              <a:buChar char="•"/>
            </a:pPr>
            <a:r>
              <a:rPr lang="pt-PT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Adam Smith</a:t>
            </a:r>
          </a:p>
          <a:p>
            <a:pPr marL="1348740" lvl="4" indent="-342900">
              <a:buFont typeface="Arial" pitchFamily="34" charset="0"/>
              <a:buChar char="•"/>
            </a:pPr>
            <a:r>
              <a:rPr lang="pt-PT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F. </a:t>
            </a:r>
            <a:r>
              <a:rPr lang="pt-PT" sz="18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Hayek</a:t>
            </a:r>
            <a:endParaRPr lang="pt-PT" sz="18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marL="1348740" lvl="4" indent="-342900">
              <a:buFont typeface="Arial" pitchFamily="34" charset="0"/>
              <a:buChar char="•"/>
            </a:pPr>
            <a:r>
              <a:rPr lang="pt-PT" sz="1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Milton </a:t>
            </a:r>
            <a:r>
              <a:rPr lang="pt-PT" sz="18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Friedman</a:t>
            </a:r>
            <a:endParaRPr lang="pt-PT" sz="18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marL="1348740" lvl="4" indent="-342900">
              <a:buNone/>
            </a:pPr>
            <a:endParaRPr lang="pt-PT" sz="18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marL="1348740" lvl="4" indent="-342900">
              <a:buFont typeface="Wingdings" pitchFamily="2" charset="2"/>
              <a:buChar char="q"/>
            </a:pPr>
            <a:r>
              <a:rPr lang="pt-PT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Adam Smith</a:t>
            </a:r>
          </a:p>
          <a:p>
            <a:pPr marL="1348740" lvl="4" indent="-342900">
              <a:buAutoNum type="alphaLcPeriod"/>
            </a:pPr>
            <a:endParaRPr lang="pt-PT" sz="1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7">
              <a:buFont typeface="Wingdings" pitchFamily="2" charset="2"/>
              <a:buChar char="§"/>
            </a:pPr>
            <a:r>
              <a:rPr lang="pt-PT" sz="1700" dirty="0" smtClean="0">
                <a:latin typeface="Baskerville Old Face" pitchFamily="18" charset="0"/>
              </a:rPr>
              <a:t>Mão Invisível</a:t>
            </a:r>
          </a:p>
          <a:p>
            <a:pPr lvl="7">
              <a:buFont typeface="Wingdings" pitchFamily="2" charset="2"/>
              <a:buChar char="§"/>
            </a:pPr>
            <a:r>
              <a:rPr lang="pt-PT" sz="1700" dirty="0" err="1" smtClean="0">
                <a:latin typeface="Baskerville Old Face" pitchFamily="18" charset="0"/>
              </a:rPr>
              <a:t>Auto-regulação</a:t>
            </a:r>
            <a:r>
              <a:rPr lang="pt-PT" sz="1700" dirty="0" smtClean="0">
                <a:latin typeface="Baskerville Old Face" pitchFamily="18" charset="0"/>
              </a:rPr>
              <a:t> do mercado pela oferta e pela procura</a:t>
            </a:r>
          </a:p>
          <a:p>
            <a:pPr lvl="7">
              <a:buFont typeface="Wingdings" pitchFamily="2" charset="2"/>
              <a:buChar char="§"/>
            </a:pPr>
            <a:r>
              <a:rPr lang="pt-PT" sz="1700" dirty="0" smtClean="0">
                <a:latin typeface="Baskerville Old Face" pitchFamily="18" charset="0"/>
              </a:rPr>
              <a:t>Concorrência perfeita</a:t>
            </a:r>
          </a:p>
          <a:p>
            <a:pPr lvl="5"/>
            <a:endParaRPr lang="pt-PT" dirty="0" smtClean="0">
              <a:latin typeface="Baskerville Old Face" pitchFamily="18" charset="0"/>
            </a:endParaRPr>
          </a:p>
          <a:p>
            <a:pPr lvl="4">
              <a:buFont typeface="Wingdings" pitchFamily="2" charset="2"/>
              <a:buChar char="q"/>
            </a:pPr>
            <a:r>
              <a:rPr lang="pt-PT" sz="1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pt-PT" sz="1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</a:t>
            </a:r>
            <a:r>
              <a:rPr lang="pt-PT" sz="1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. </a:t>
            </a:r>
            <a:r>
              <a:rPr lang="pt-PT" sz="18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Friedman</a:t>
            </a:r>
            <a:endParaRPr lang="pt-PT" sz="1800" b="1" dirty="0" smtClean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4">
              <a:buNone/>
            </a:pPr>
            <a:endParaRPr lang="pt-PT" sz="1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7">
              <a:buFont typeface="Wingdings" pitchFamily="2" charset="2"/>
              <a:buChar char="§"/>
            </a:pPr>
            <a:r>
              <a:rPr lang="pt-PT" sz="1700" dirty="0" smtClean="0">
                <a:latin typeface="Baskerville Old Face" pitchFamily="18" charset="0"/>
              </a:rPr>
              <a:t>Enfoque na política monetária</a:t>
            </a:r>
          </a:p>
          <a:p>
            <a:pPr lvl="7">
              <a:buFont typeface="Wingdings" pitchFamily="2" charset="2"/>
              <a:buChar char="§"/>
            </a:pPr>
            <a:r>
              <a:rPr lang="pt-PT" sz="1700" dirty="0" smtClean="0">
                <a:latin typeface="Baskerville Old Face" pitchFamily="18" charset="0"/>
              </a:rPr>
              <a:t>Segundo plano a política fiscal</a:t>
            </a:r>
          </a:p>
          <a:p>
            <a:pPr lvl="7">
              <a:buFont typeface="Wingdings" pitchFamily="2" charset="2"/>
              <a:buChar char="§"/>
            </a:pPr>
            <a:r>
              <a:rPr lang="pt-PT" sz="1700" dirty="0" smtClean="0">
                <a:latin typeface="Baskerville Old Face" pitchFamily="18" charset="0"/>
              </a:rPr>
              <a:t>Taxa de desemprego natural (</a:t>
            </a:r>
            <a:r>
              <a:rPr lang="pt-PT" sz="15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modificação conduz inflação</a:t>
            </a:r>
            <a:r>
              <a:rPr lang="pt-PT" sz="1700" dirty="0" smtClean="0">
                <a:latin typeface="Baskerville Old Face" pitchFamily="18" charset="0"/>
              </a:rPr>
              <a:t>)</a:t>
            </a:r>
          </a:p>
          <a:p>
            <a:pPr lvl="7">
              <a:buFont typeface="Wingdings" pitchFamily="2" charset="2"/>
              <a:buChar char="§"/>
            </a:pPr>
            <a:r>
              <a:rPr lang="pt-PT" sz="1700" dirty="0" smtClean="0">
                <a:latin typeface="Baskerville Old Face" pitchFamily="18" charset="0"/>
              </a:rPr>
              <a:t>Concorrência</a:t>
            </a:r>
          </a:p>
          <a:p>
            <a:pPr lvl="7">
              <a:buFont typeface="Wingdings" pitchFamily="2" charset="2"/>
              <a:buChar char="§"/>
            </a:pPr>
            <a:r>
              <a:rPr lang="pt-PT" sz="1700" dirty="0" smtClean="0">
                <a:latin typeface="Baskerville Old Face" pitchFamily="18" charset="0"/>
              </a:rPr>
              <a:t>Liberalização do mercado</a:t>
            </a:r>
          </a:p>
          <a:p>
            <a:pPr lvl="4">
              <a:buNone/>
            </a:pPr>
            <a:endParaRPr lang="pt-PT" sz="1800" dirty="0" smtClean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rmAutofit/>
          </a:bodyPr>
          <a:lstStyle/>
          <a:p>
            <a:pPr algn="just"/>
            <a:r>
              <a:rPr lang="pt-PT" sz="24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ECONOMIA E ADMINISTRAÇÃO PÚBLICA</a:t>
            </a:r>
            <a:endParaRPr lang="pt-PT" sz="2400" b="1" u="sng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75765"/>
          </a:xfrm>
        </p:spPr>
        <p:txBody>
          <a:bodyPr>
            <a:normAutofit/>
          </a:bodyPr>
          <a:lstStyle/>
          <a:p>
            <a:pPr lvl="3" algn="just">
              <a:buNone/>
            </a:pPr>
            <a:endParaRPr lang="pt-PT" sz="19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3" algn="just">
              <a:buFont typeface="Wingdings" pitchFamily="2" charset="2"/>
              <a:buChar char="q"/>
            </a:pPr>
            <a:r>
              <a:rPr lang="pt-PT" sz="19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Funções </a:t>
            </a:r>
            <a:r>
              <a:rPr lang="pt-PT" sz="19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Estado</a:t>
            </a:r>
          </a:p>
          <a:p>
            <a:pPr lvl="3" algn="just"/>
            <a:endParaRPr lang="pt-PT" sz="1600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5" algn="just">
              <a:buFont typeface="Wingdings" pitchFamily="2" charset="2"/>
              <a:buChar char="§"/>
            </a:pPr>
            <a:r>
              <a:rPr lang="pt-PT" sz="19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Legislativa</a:t>
            </a:r>
          </a:p>
          <a:p>
            <a:pPr lvl="5" algn="just">
              <a:buFont typeface="Wingdings" pitchFamily="2" charset="2"/>
              <a:buChar char="§"/>
            </a:pPr>
            <a:r>
              <a:rPr lang="pt-PT" sz="19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Judicial</a:t>
            </a:r>
          </a:p>
          <a:p>
            <a:pPr lvl="5" algn="just">
              <a:buFont typeface="Wingdings" pitchFamily="2" charset="2"/>
              <a:buChar char="§"/>
            </a:pPr>
            <a:r>
              <a:rPr lang="pt-PT" sz="19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Executiva</a:t>
            </a:r>
            <a:endParaRPr lang="pt-PT" sz="1900" i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8" algn="just">
              <a:buFont typeface="Arial" pitchFamily="34" charset="0"/>
              <a:buChar char="•"/>
            </a:pPr>
            <a:r>
              <a:rPr lang="pt-PT" sz="1700" i="1" dirty="0" smtClean="0">
                <a:latin typeface="+mj-lt"/>
              </a:rPr>
              <a:t>Prossegue o interesse público (que bens a produzir e que serviços a prestar)</a:t>
            </a:r>
          </a:p>
          <a:p>
            <a:pPr lvl="8" algn="just"/>
            <a:endParaRPr lang="pt-PT" i="1" dirty="0" smtClean="0">
              <a:latin typeface="+mj-lt"/>
            </a:endParaRPr>
          </a:p>
          <a:p>
            <a:pPr lvl="2" algn="just">
              <a:buFont typeface="Wingdings" pitchFamily="2" charset="2"/>
              <a:buChar char="q"/>
            </a:pPr>
            <a:r>
              <a:rPr lang="pt-PT" sz="1800" b="1" i="1" u="sng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pt-PT" sz="18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Funções </a:t>
            </a:r>
            <a:r>
              <a:rPr lang="pt-PT" sz="18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Clássicas (</a:t>
            </a:r>
            <a:r>
              <a:rPr lang="pt-PT" sz="16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Robert </a:t>
            </a:r>
            <a:r>
              <a:rPr lang="pt-PT" sz="1600" b="1" u="sng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Musgrave</a:t>
            </a:r>
            <a:r>
              <a:rPr lang="pt-PT" sz="18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 lvl="2" algn="just">
              <a:buNone/>
            </a:pPr>
            <a:endParaRPr lang="pt-PT" sz="1800" b="1" u="sng" dirty="0" smtClean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5" algn="just">
              <a:buFont typeface="Wingdings" pitchFamily="2" charset="2"/>
              <a:buChar char="§"/>
            </a:pPr>
            <a:r>
              <a:rPr lang="pt-PT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Afectação</a:t>
            </a:r>
            <a:r>
              <a:rPr lang="pt-PT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de recursos </a:t>
            </a:r>
            <a:r>
              <a:rPr lang="pt-PT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(</a:t>
            </a:r>
            <a:r>
              <a:rPr lang="pt-PT" sz="1600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Eficiência</a:t>
            </a:r>
            <a:r>
              <a:rPr lang="pt-PT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)</a:t>
            </a:r>
          </a:p>
          <a:p>
            <a:pPr lvl="5" algn="just">
              <a:buFont typeface="Wingdings" pitchFamily="2" charset="2"/>
              <a:buChar char="§"/>
            </a:pPr>
            <a:r>
              <a:rPr lang="pt-PT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Distribuição da riqueza e do rendimento</a:t>
            </a:r>
          </a:p>
          <a:p>
            <a:pPr lvl="5" algn="just">
              <a:buFont typeface="Wingdings" pitchFamily="2" charset="2"/>
              <a:buChar char="§"/>
            </a:pPr>
            <a:r>
              <a:rPr lang="pt-PT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Regulação</a:t>
            </a:r>
          </a:p>
          <a:p>
            <a:pPr lvl="8" algn="just"/>
            <a:endParaRPr lang="pt-PT" sz="1800" i="1" dirty="0" smtClean="0">
              <a:latin typeface="+mj-lt"/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79821"/>
          </a:xfrm>
        </p:spPr>
        <p:txBody>
          <a:bodyPr>
            <a:normAutofit lnSpcReduction="10000"/>
          </a:bodyPr>
          <a:lstStyle/>
          <a:p>
            <a:pPr lvl="4">
              <a:buNone/>
            </a:pPr>
            <a:endParaRPr lang="pt-PT" sz="1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4">
              <a:buNone/>
            </a:pPr>
            <a:endParaRPr lang="pt-PT" sz="1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4">
              <a:buNone/>
            </a:pPr>
            <a:endParaRPr lang="pt-PT" sz="1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5">
              <a:buFont typeface="Wingdings" pitchFamily="2" charset="2"/>
              <a:buChar char="§"/>
            </a:pPr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Equilíbrio orçamental</a:t>
            </a:r>
          </a:p>
          <a:p>
            <a:pPr lvl="5">
              <a:buFont typeface="Wingdings" pitchFamily="2" charset="2"/>
              <a:buChar char="§"/>
            </a:pPr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Redução dos impostos</a:t>
            </a:r>
          </a:p>
          <a:p>
            <a:pPr lvl="5">
              <a:buFont typeface="Wingdings" pitchFamily="2" charset="2"/>
              <a:buChar char="§"/>
            </a:pPr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Liberalização das trocas comerciais</a:t>
            </a:r>
          </a:p>
          <a:p>
            <a:pPr lvl="5">
              <a:buFont typeface="Wingdings" pitchFamily="2" charset="2"/>
              <a:buChar char="§"/>
            </a:pPr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Promoção do investimento estrangeiro</a:t>
            </a:r>
          </a:p>
          <a:p>
            <a:pPr lvl="5">
              <a:buFont typeface="Wingdings" pitchFamily="2" charset="2"/>
              <a:buChar char="§"/>
            </a:pPr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Desregulamentação</a:t>
            </a:r>
          </a:p>
          <a:p>
            <a:pPr lvl="5">
              <a:buFont typeface="Wingdings" pitchFamily="2" charset="2"/>
              <a:buChar char="§"/>
            </a:pPr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Privatização</a:t>
            </a:r>
          </a:p>
          <a:p>
            <a:pPr lvl="4">
              <a:buNone/>
            </a:pPr>
            <a:endParaRPr lang="pt-PT" sz="1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4">
              <a:buNone/>
            </a:pPr>
            <a:endParaRPr lang="pt-PT" sz="1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5">
              <a:buFont typeface="Wingdings" pitchFamily="2" charset="2"/>
              <a:buChar char="q"/>
            </a:pPr>
            <a:r>
              <a:rPr lang="pt-PT" sz="17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PT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Intervenção do Estado</a:t>
            </a:r>
            <a:endParaRPr lang="pt-PT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4">
              <a:buNone/>
            </a:pPr>
            <a:endParaRPr lang="pt-PT" sz="1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7">
              <a:buFont typeface="Wingdings" pitchFamily="2" charset="2"/>
              <a:buChar char="§"/>
            </a:pPr>
            <a:r>
              <a:rPr lang="pt-PT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PT" sz="1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Ineficiência </a:t>
            </a:r>
          </a:p>
          <a:p>
            <a:pPr lvl="7">
              <a:buFont typeface="Wingdings" pitchFamily="2" charset="2"/>
              <a:buChar char="§"/>
            </a:pPr>
            <a:r>
              <a:rPr lang="pt-PT" sz="1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Ineficácia</a:t>
            </a:r>
          </a:p>
          <a:p>
            <a:pPr lvl="4">
              <a:buNone/>
            </a:pPr>
            <a:endParaRPr lang="pt-PT" sz="1800" b="1" dirty="0" smtClean="0">
              <a:latin typeface="+mj-lt"/>
            </a:endParaRPr>
          </a:p>
          <a:p>
            <a:pPr lvl="4">
              <a:buNone/>
            </a:pPr>
            <a:r>
              <a:rPr lang="pt-PT" sz="1800" b="1" dirty="0" smtClean="0">
                <a:latin typeface="+mj-lt"/>
              </a:rPr>
              <a:t>		</a:t>
            </a:r>
            <a:endParaRPr lang="pt-PT" sz="1800" dirty="0" smtClean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Seta para baixo 4"/>
          <p:cNvSpPr/>
          <p:nvPr/>
        </p:nvSpPr>
        <p:spPr>
          <a:xfrm>
            <a:off x="3563888" y="836712"/>
            <a:ext cx="360040" cy="576064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0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Questões  para discussão</a:t>
            </a:r>
            <a:endParaRPr lang="pt-PT" sz="2000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r>
              <a:rPr lang="pt-PT" sz="1800" dirty="0" smtClean="0">
                <a:latin typeface="+mj-lt"/>
              </a:rPr>
              <a:t>	</a:t>
            </a:r>
          </a:p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r>
              <a:rPr lang="pt-PT" sz="1800" dirty="0" smtClean="0">
                <a:latin typeface="+mj-lt"/>
              </a:rPr>
              <a:t>	</a:t>
            </a:r>
            <a:endParaRPr lang="pt-PT" sz="1800" dirty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899592" y="2132856"/>
            <a:ext cx="74168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 seu entender qual deve ser hoje o papel económico do Estado na Administração Pública</a:t>
            </a:r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78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Bibliografia Complementar</a:t>
            </a:r>
          </a:p>
          <a:p>
            <a:endParaRPr lang="pt-PT" sz="1800" dirty="0" smtClean="0">
              <a:latin typeface="+mj-lt"/>
            </a:endParaRPr>
          </a:p>
          <a:p>
            <a:endParaRPr lang="pt-PT" sz="1800" dirty="0" smtClean="0">
              <a:latin typeface="+mj-lt"/>
            </a:endParaRPr>
          </a:p>
          <a:p>
            <a:pPr lvl="1"/>
            <a:r>
              <a:rPr lang="en-US" sz="1800" b="1" dirty="0" smtClean="0">
                <a:latin typeface="+mj-lt"/>
              </a:rPr>
              <a:t>CHEVALIER</a:t>
            </a:r>
            <a:r>
              <a:rPr lang="en-US" sz="1800" dirty="0" smtClean="0">
                <a:latin typeface="+mj-lt"/>
              </a:rPr>
              <a:t>, Jacques - </a:t>
            </a:r>
            <a:r>
              <a:rPr lang="en-US" sz="1800" i="1" u="sng" dirty="0" smtClean="0">
                <a:latin typeface="+mj-lt"/>
              </a:rPr>
              <a:t>Science Administrative</a:t>
            </a:r>
            <a:r>
              <a:rPr lang="en-US" sz="1800" dirty="0" smtClean="0">
                <a:latin typeface="+mj-lt"/>
              </a:rPr>
              <a:t>, 2. Ed., Paris: PUF, 1994</a:t>
            </a:r>
          </a:p>
          <a:p>
            <a:pPr lvl="1"/>
            <a:endParaRPr lang="en-US" sz="1800" dirty="0" smtClean="0">
              <a:latin typeface="+mj-lt"/>
            </a:endParaRPr>
          </a:p>
          <a:p>
            <a:pPr lvl="1"/>
            <a:r>
              <a:rPr lang="en-US" sz="1800" b="1" dirty="0" smtClean="0">
                <a:latin typeface="+mj-lt"/>
              </a:rPr>
              <a:t>CAUPERS</a:t>
            </a:r>
            <a:r>
              <a:rPr lang="en-US" sz="1800" dirty="0" smtClean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João</a:t>
            </a:r>
            <a:r>
              <a:rPr lang="en-US" sz="1800" dirty="0" smtClean="0">
                <a:latin typeface="+mj-lt"/>
              </a:rPr>
              <a:t> - </a:t>
            </a:r>
            <a:r>
              <a:rPr lang="en-US" sz="1800" i="1" u="sng" dirty="0" smtClean="0">
                <a:latin typeface="+mj-lt"/>
              </a:rPr>
              <a:t>A </a:t>
            </a:r>
            <a:r>
              <a:rPr lang="en-US" sz="1800" i="1" u="sng" dirty="0" err="1" smtClean="0">
                <a:latin typeface="+mj-lt"/>
              </a:rPr>
              <a:t>Administração</a:t>
            </a:r>
            <a:r>
              <a:rPr lang="en-US" sz="1800" i="1" u="sng" dirty="0" smtClean="0">
                <a:latin typeface="+mj-lt"/>
              </a:rPr>
              <a:t> </a:t>
            </a:r>
            <a:r>
              <a:rPr lang="en-US" sz="1800" i="1" u="sng" dirty="0" err="1" smtClean="0">
                <a:latin typeface="+mj-lt"/>
              </a:rPr>
              <a:t>Periférica</a:t>
            </a:r>
            <a:r>
              <a:rPr lang="en-US" sz="1800" i="1" u="sng" dirty="0" smtClean="0">
                <a:latin typeface="+mj-lt"/>
              </a:rPr>
              <a:t> do Estado: </a:t>
            </a:r>
            <a:r>
              <a:rPr lang="en-US" sz="1800" i="1" u="sng" dirty="0" err="1" smtClean="0">
                <a:latin typeface="+mj-lt"/>
              </a:rPr>
              <a:t>Estudo</a:t>
            </a:r>
            <a:r>
              <a:rPr lang="en-US" sz="1800" i="1" u="sng" dirty="0" smtClean="0">
                <a:latin typeface="+mj-lt"/>
              </a:rPr>
              <a:t> de </a:t>
            </a:r>
            <a:r>
              <a:rPr lang="en-US" sz="1800" i="1" u="sng" dirty="0" err="1" smtClean="0">
                <a:latin typeface="+mj-lt"/>
              </a:rPr>
              <a:t>Ciência</a:t>
            </a:r>
            <a:r>
              <a:rPr lang="en-US" sz="1800" i="1" u="sng" dirty="0" smtClean="0">
                <a:latin typeface="+mj-lt"/>
              </a:rPr>
              <a:t> </a:t>
            </a:r>
            <a:r>
              <a:rPr lang="en-US" sz="1800" i="1" u="sng" dirty="0" err="1" smtClean="0">
                <a:latin typeface="+mj-lt"/>
              </a:rPr>
              <a:t>da</a:t>
            </a:r>
            <a:r>
              <a:rPr lang="en-US" sz="1800" i="1" u="sng" dirty="0" smtClean="0">
                <a:latin typeface="+mj-lt"/>
              </a:rPr>
              <a:t> </a:t>
            </a:r>
            <a:r>
              <a:rPr lang="en-US" sz="1800" i="1" u="sng" dirty="0" err="1" smtClean="0">
                <a:latin typeface="+mj-lt"/>
              </a:rPr>
              <a:t>Administração</a:t>
            </a:r>
            <a:r>
              <a:rPr lang="en-US" sz="1800" dirty="0" smtClean="0">
                <a:latin typeface="+mj-lt"/>
              </a:rPr>
              <a:t>. </a:t>
            </a:r>
            <a:r>
              <a:rPr lang="en-US" sz="1800" dirty="0" err="1" smtClean="0">
                <a:latin typeface="+mj-lt"/>
              </a:rPr>
              <a:t>Lisboa</a:t>
            </a:r>
            <a:r>
              <a:rPr lang="en-US" sz="1800" dirty="0" smtClean="0">
                <a:latin typeface="+mj-lt"/>
              </a:rPr>
              <a:t>: Ed. </a:t>
            </a:r>
            <a:r>
              <a:rPr lang="en-US" sz="1800" dirty="0" err="1" smtClean="0">
                <a:latin typeface="+mj-lt"/>
              </a:rPr>
              <a:t>Notícias</a:t>
            </a:r>
            <a:r>
              <a:rPr lang="en-US" sz="1800" dirty="0" smtClean="0">
                <a:latin typeface="+mj-lt"/>
              </a:rPr>
              <a:t>, 1994</a:t>
            </a:r>
          </a:p>
          <a:p>
            <a:pPr lvl="1"/>
            <a:endParaRPr lang="en-US" sz="1800" dirty="0" smtClean="0">
              <a:latin typeface="+mj-lt"/>
            </a:endParaRPr>
          </a:p>
          <a:p>
            <a:pPr lvl="1"/>
            <a:r>
              <a:rPr lang="en-US" sz="1800" b="1" dirty="0" smtClean="0">
                <a:latin typeface="+mj-lt"/>
              </a:rPr>
              <a:t>SILVESTRE, Hugo C.</a:t>
            </a:r>
            <a:r>
              <a:rPr lang="en-US" sz="1800" dirty="0" smtClean="0">
                <a:latin typeface="+mj-lt"/>
              </a:rPr>
              <a:t> – </a:t>
            </a:r>
            <a:r>
              <a:rPr lang="en-US" sz="1800" i="1" u="sng" dirty="0" err="1" smtClean="0">
                <a:latin typeface="+mj-lt"/>
              </a:rPr>
              <a:t>Gestão</a:t>
            </a:r>
            <a:r>
              <a:rPr lang="en-US" sz="1800" i="1" u="sng" dirty="0" smtClean="0">
                <a:latin typeface="+mj-lt"/>
              </a:rPr>
              <a:t> </a:t>
            </a:r>
            <a:r>
              <a:rPr lang="en-US" sz="1800" i="1" u="sng" dirty="0" err="1" smtClean="0">
                <a:latin typeface="+mj-lt"/>
              </a:rPr>
              <a:t>Pública</a:t>
            </a:r>
            <a:r>
              <a:rPr lang="en-US" sz="1800" i="1" u="sng" dirty="0" smtClean="0">
                <a:latin typeface="+mj-lt"/>
              </a:rPr>
              <a:t>. </a:t>
            </a:r>
            <a:r>
              <a:rPr lang="en-US" sz="1800" i="1" u="sng" dirty="0" err="1" smtClean="0">
                <a:latin typeface="+mj-lt"/>
              </a:rPr>
              <a:t>Modelos</a:t>
            </a:r>
            <a:r>
              <a:rPr lang="en-US" sz="1800" i="1" u="sng" dirty="0" smtClean="0">
                <a:latin typeface="+mj-lt"/>
              </a:rPr>
              <a:t> de </a:t>
            </a:r>
            <a:r>
              <a:rPr lang="en-US" sz="1800" i="1" u="sng" dirty="0" err="1" smtClean="0">
                <a:latin typeface="+mj-lt"/>
              </a:rPr>
              <a:t>Prestação</a:t>
            </a:r>
            <a:r>
              <a:rPr lang="en-US" sz="1800" i="1" u="sng" dirty="0" smtClean="0">
                <a:latin typeface="+mj-lt"/>
              </a:rPr>
              <a:t> no </a:t>
            </a:r>
            <a:r>
              <a:rPr lang="en-US" sz="1800" i="1" u="sng" dirty="0" err="1" smtClean="0">
                <a:latin typeface="+mj-lt"/>
              </a:rPr>
              <a:t>Serviço</a:t>
            </a:r>
            <a:r>
              <a:rPr lang="en-US" sz="1800" i="1" u="sng" dirty="0" smtClean="0">
                <a:latin typeface="+mj-lt"/>
              </a:rPr>
              <a:t> </a:t>
            </a:r>
            <a:r>
              <a:rPr lang="en-US" sz="1800" i="1" u="sng" dirty="0" err="1" smtClean="0">
                <a:latin typeface="+mj-lt"/>
              </a:rPr>
              <a:t>Público</a:t>
            </a:r>
            <a:r>
              <a:rPr lang="en-US" sz="1800" dirty="0" smtClean="0">
                <a:latin typeface="+mj-lt"/>
              </a:rPr>
              <a:t>. </a:t>
            </a:r>
            <a:r>
              <a:rPr lang="en-US" sz="1800" dirty="0" err="1" smtClean="0">
                <a:latin typeface="+mj-lt"/>
              </a:rPr>
              <a:t>Lisboa</a:t>
            </a:r>
            <a:r>
              <a:rPr lang="en-US" sz="1800" dirty="0" smtClean="0">
                <a:latin typeface="+mj-lt"/>
              </a:rPr>
              <a:t>: </a:t>
            </a:r>
            <a:r>
              <a:rPr lang="en-US" sz="1800" dirty="0" err="1" smtClean="0">
                <a:latin typeface="+mj-lt"/>
              </a:rPr>
              <a:t>Escolar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Editora</a:t>
            </a:r>
            <a:r>
              <a:rPr lang="en-US" sz="1800" dirty="0" smtClean="0">
                <a:latin typeface="+mj-lt"/>
              </a:rPr>
              <a:t>, 2010</a:t>
            </a:r>
          </a:p>
          <a:p>
            <a:pPr lvl="1"/>
            <a:endParaRPr lang="en-US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67853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q"/>
            </a:pPr>
            <a:endParaRPr lang="pt-PT" sz="1800" b="1" dirty="0" smtClean="0">
              <a:solidFill>
                <a:srgbClr val="FFC000"/>
              </a:solidFill>
              <a:latin typeface="+mj-lt"/>
            </a:endParaRPr>
          </a:p>
          <a:p>
            <a:pPr lvl="2">
              <a:buFont typeface="Wingdings" pitchFamily="2" charset="2"/>
              <a:buChar char="q"/>
            </a:pPr>
            <a:endParaRPr lang="pt-PT" sz="1800" b="1" dirty="0" smtClean="0">
              <a:solidFill>
                <a:srgbClr val="FFC000"/>
              </a:solidFill>
              <a:latin typeface="+mj-lt"/>
            </a:endParaRPr>
          </a:p>
          <a:p>
            <a:pPr lvl="2">
              <a:buFont typeface="Wingdings" pitchFamily="2" charset="2"/>
              <a:buChar char="q"/>
            </a:pPr>
            <a:r>
              <a:rPr lang="pt-PT" sz="1800" b="1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pt-PT" sz="1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Afectação</a:t>
            </a: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dos recursos</a:t>
            </a:r>
            <a:endParaRPr lang="pt-PT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2"/>
            <a:endParaRPr lang="pt-PT" sz="1800" dirty="0" smtClean="0">
              <a:latin typeface="+mj-lt"/>
            </a:endParaRPr>
          </a:p>
          <a:p>
            <a:pPr lvl="4">
              <a:buFont typeface="Wingdings" pitchFamily="2" charset="2"/>
              <a:buChar char="§"/>
            </a:pPr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Eficiência</a:t>
            </a:r>
            <a:endParaRPr lang="pt-PT" sz="1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6"/>
            <a:r>
              <a:rPr lang="pt-PT" sz="18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Óptimo</a:t>
            </a:r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de </a:t>
            </a:r>
            <a:r>
              <a:rPr lang="pt-PT" sz="18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Pareto</a:t>
            </a:r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PT" sz="1800" dirty="0" smtClean="0">
                <a:latin typeface="+mj-lt"/>
              </a:rPr>
              <a:t>(situação </a:t>
            </a:r>
            <a:r>
              <a:rPr lang="pt-PT" sz="1800" dirty="0" err="1" smtClean="0">
                <a:latin typeface="+mj-lt"/>
              </a:rPr>
              <a:t>óptima</a:t>
            </a:r>
            <a:r>
              <a:rPr lang="pt-PT" sz="1800" dirty="0" smtClean="0">
                <a:latin typeface="+mj-lt"/>
              </a:rPr>
              <a:t> se a alteração da situação de um individuo não modificar para pior a situação de outro)</a:t>
            </a:r>
          </a:p>
          <a:p>
            <a:pPr lvl="4"/>
            <a:endParaRPr lang="pt-PT" sz="1800" dirty="0" smtClean="0">
              <a:latin typeface="+mj-lt"/>
            </a:endParaRPr>
          </a:p>
          <a:p>
            <a:pPr lvl="2">
              <a:buFont typeface="Wingdings" pitchFamily="2" charset="2"/>
              <a:buChar char="q"/>
            </a:pP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Distribuição da riqueza e do rendimento</a:t>
            </a:r>
          </a:p>
          <a:p>
            <a:pPr lvl="2"/>
            <a:endParaRPr lang="pt-PT" sz="1800" dirty="0" smtClean="0">
              <a:latin typeface="+mj-lt"/>
            </a:endParaRPr>
          </a:p>
          <a:p>
            <a:pPr lvl="4">
              <a:buFont typeface="Wingdings" pitchFamily="2" charset="2"/>
              <a:buChar char="§"/>
            </a:pPr>
            <a:r>
              <a:rPr lang="pt-PT" sz="1800" dirty="0" smtClean="0">
                <a:latin typeface="+mj-lt"/>
              </a:rPr>
              <a:t>Equidade /igualdade</a:t>
            </a:r>
          </a:p>
          <a:p>
            <a:pPr lvl="4">
              <a:buFont typeface="Wingdings" pitchFamily="2" charset="2"/>
              <a:buChar char="§"/>
            </a:pPr>
            <a:r>
              <a:rPr lang="pt-PT" sz="1800" dirty="0" smtClean="0">
                <a:latin typeface="+mj-lt"/>
              </a:rPr>
              <a:t>Justiça </a:t>
            </a:r>
            <a:r>
              <a:rPr lang="pt-PT" sz="1800" dirty="0" smtClean="0">
                <a:latin typeface="+mj-lt"/>
              </a:rPr>
              <a:t>social </a:t>
            </a:r>
            <a:endParaRPr lang="pt-PT" sz="1800" dirty="0" smtClean="0">
              <a:latin typeface="+mj-lt"/>
            </a:endParaRPr>
          </a:p>
          <a:p>
            <a:pPr lvl="4">
              <a:buFont typeface="Wingdings" pitchFamily="2" charset="2"/>
              <a:buChar char="§"/>
            </a:pPr>
            <a:endParaRPr lang="pt-PT" sz="1800" dirty="0" smtClean="0">
              <a:latin typeface="+mj-lt"/>
            </a:endParaRPr>
          </a:p>
          <a:p>
            <a:pPr lvl="6"/>
            <a:r>
              <a:rPr lang="pt-PT" sz="1800" dirty="0" smtClean="0">
                <a:latin typeface="+mj-lt"/>
              </a:rPr>
              <a:t>Justiça distributiva ( a cada um consoante os seus méritos</a:t>
            </a:r>
            <a:r>
              <a:rPr lang="pt-PT" sz="1800" dirty="0" smtClean="0">
                <a:latin typeface="+mj-lt"/>
              </a:rPr>
              <a:t>)</a:t>
            </a:r>
          </a:p>
          <a:p>
            <a:pPr lvl="6">
              <a:buNone/>
            </a:pPr>
            <a:endParaRPr lang="pt-PT" sz="1800" dirty="0" smtClean="0">
              <a:latin typeface="+mj-lt"/>
            </a:endParaRPr>
          </a:p>
          <a:p>
            <a:pPr lvl="6"/>
            <a:r>
              <a:rPr lang="pt-PT" sz="1800" dirty="0" smtClean="0">
                <a:latin typeface="+mj-lt"/>
              </a:rPr>
              <a:t>Tratar diferente o que é diferente e o que é igual como igual</a:t>
            </a:r>
            <a:r>
              <a:rPr lang="pt-PT" sz="1800" dirty="0" smtClean="0">
                <a:latin typeface="+mj-lt"/>
              </a:rPr>
              <a:t>.</a:t>
            </a:r>
            <a:endParaRPr lang="pt-PT" sz="1800" dirty="0" smtClean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7606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pt-PT" sz="1800" b="1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>
              <a:buFont typeface="Wingdings" pitchFamily="2" charset="2"/>
              <a:buChar char="q"/>
            </a:pPr>
            <a:endParaRPr lang="pt-PT" sz="1800" b="1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 lvl="2">
              <a:buFont typeface="Wingdings" pitchFamily="2" charset="2"/>
              <a:buChar char="q"/>
            </a:pPr>
            <a:r>
              <a:rPr lang="pt-PT" sz="1800" b="1" dirty="0" smtClean="0">
                <a:solidFill>
                  <a:srgbClr val="FFC000"/>
                </a:solidFill>
                <a:latin typeface="Baskerville Old Face" pitchFamily="18" charset="0"/>
              </a:rPr>
              <a:t> </a:t>
            </a: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Regulação</a:t>
            </a:r>
          </a:p>
          <a:p>
            <a:pPr>
              <a:buNone/>
            </a:pPr>
            <a:endParaRPr lang="pt-PT" sz="1800" b="1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 lvl="4" algn="just">
              <a:buFont typeface="Wingdings" pitchFamily="2" charset="2"/>
              <a:buChar char="§"/>
            </a:pPr>
            <a:r>
              <a:rPr lang="pt-PT" sz="1800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Conjunção dos mecanismos concorrentes à reprodução em simultâneo, em vista das estruturas económicas e as formas sociais em </a:t>
            </a:r>
            <a:r>
              <a:rPr lang="pt-PT" sz="1800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vigor</a:t>
            </a:r>
          </a:p>
          <a:p>
            <a:pPr lvl="4" algn="just">
              <a:buNone/>
            </a:pPr>
            <a:endParaRPr lang="pt-PT" sz="1800" spc="100" dirty="0" smtClean="0">
              <a:latin typeface="Baskerville Old Face" pitchFamily="18" charset="0"/>
            </a:endParaRPr>
          </a:p>
          <a:p>
            <a:pPr lvl="5" algn="just">
              <a:buFont typeface="Wingdings" pitchFamily="2" charset="2"/>
              <a:buChar char="§"/>
            </a:pPr>
            <a:r>
              <a:rPr lang="pt-PT" b="1" spc="1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Através </a:t>
            </a:r>
            <a:r>
              <a:rPr lang="pt-PT" b="1" spc="1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de</a:t>
            </a:r>
          </a:p>
          <a:p>
            <a:pPr lvl="5">
              <a:buNone/>
            </a:pPr>
            <a:endParaRPr lang="pt-PT" dirty="0" smtClean="0">
              <a:latin typeface="Baskerville Old Face" pitchFamily="18" charset="0"/>
            </a:endParaRPr>
          </a:p>
          <a:p>
            <a:pPr lvl="7"/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Moeda</a:t>
            </a:r>
          </a:p>
          <a:p>
            <a:pPr lvl="7"/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Formas de concorrência</a:t>
            </a:r>
          </a:p>
          <a:p>
            <a:pPr lvl="7"/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Relações salariais</a:t>
            </a:r>
          </a:p>
          <a:p>
            <a:pPr lvl="7"/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Estado</a:t>
            </a:r>
          </a:p>
          <a:p>
            <a:pPr lvl="7"/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Modo de inserção na divisão social do trabalho</a:t>
            </a:r>
          </a:p>
          <a:p>
            <a:pPr lvl="2" algn="just"/>
            <a:endParaRPr lang="pt-PT" sz="1800" b="1" i="1" dirty="0" smtClean="0">
              <a:solidFill>
                <a:srgbClr val="FFFF00"/>
              </a:solidFill>
              <a:latin typeface="Baskerville Old Face" pitchFamily="18" charset="0"/>
            </a:endParaRPr>
          </a:p>
          <a:p>
            <a:pPr lvl="2" algn="just"/>
            <a:endParaRPr lang="pt-PT" sz="1800" b="1" i="1" dirty="0" smtClean="0">
              <a:solidFill>
                <a:srgbClr val="FFFF00"/>
              </a:solidFill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07813"/>
          </a:xfrm>
        </p:spPr>
        <p:txBody>
          <a:bodyPr>
            <a:normAutofit/>
          </a:bodyPr>
          <a:lstStyle/>
          <a:p>
            <a:pPr lvl="2" algn="just">
              <a:buFont typeface="Wingdings" pitchFamily="2" charset="2"/>
              <a:buChar char="q"/>
            </a:pPr>
            <a:r>
              <a:rPr lang="pt-PT" sz="1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pt-PT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Análise </a:t>
            </a:r>
            <a:r>
              <a:rPr lang="pt-PT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das Funções do Estado</a:t>
            </a:r>
          </a:p>
          <a:p>
            <a:pPr lvl="2" algn="just"/>
            <a:endParaRPr lang="pt-PT" sz="1800" i="1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pPr lvl="5" algn="just">
              <a:buFont typeface="Wingdings" pitchFamily="2" charset="2"/>
              <a:buChar char="§"/>
            </a:pPr>
            <a:endParaRPr lang="pt-PT" u="sng" dirty="0" smtClean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5" algn="just">
              <a:buFont typeface="Wingdings" pitchFamily="2" charset="2"/>
              <a:buChar char="§"/>
            </a:pPr>
            <a:r>
              <a:rPr lang="pt-PT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Fundamentos</a:t>
            </a:r>
            <a:r>
              <a:rPr lang="pt-PT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: bases teóricas sobre as quias assenta a construção da noção de Estado;</a:t>
            </a:r>
          </a:p>
          <a:p>
            <a:pPr lvl="5" algn="just">
              <a:buFont typeface="Wingdings" pitchFamily="2" charset="2"/>
              <a:buChar char="§"/>
            </a:pPr>
            <a:endParaRPr lang="pt-PT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pPr lvl="5" algn="just">
              <a:buFont typeface="Wingdings" pitchFamily="2" charset="2"/>
              <a:buChar char="§"/>
            </a:pPr>
            <a:endParaRPr lang="pt-PT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pPr lvl="5" algn="just">
              <a:buFont typeface="Wingdings" pitchFamily="2" charset="2"/>
              <a:buChar char="§"/>
            </a:pPr>
            <a:r>
              <a:rPr lang="pt-PT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Fins</a:t>
            </a:r>
            <a:r>
              <a:rPr lang="pt-PT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: Conjunto de ideias gerais consideradas como positivas e que se espera, o Estado venha a alcançar, ao concretizar a sua </a:t>
            </a:r>
            <a:r>
              <a:rPr lang="pt-PT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actuação</a:t>
            </a:r>
            <a:r>
              <a:rPr lang="pt-PT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. (Estado e bem-comum; regulação, intervenção e metas cumprir);</a:t>
            </a:r>
          </a:p>
          <a:p>
            <a:pPr lvl="5" algn="just">
              <a:buFont typeface="Wingdings" pitchFamily="2" charset="2"/>
              <a:buChar char="§"/>
            </a:pPr>
            <a:endParaRPr lang="pt-PT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pPr lvl="5" algn="just">
              <a:buFont typeface="Wingdings" pitchFamily="2" charset="2"/>
              <a:buChar char="§"/>
            </a:pPr>
            <a:endParaRPr lang="pt-PT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pPr lvl="5" algn="just">
              <a:buFont typeface="Wingdings" pitchFamily="2" charset="2"/>
              <a:buChar char="§"/>
            </a:pPr>
            <a:r>
              <a:rPr lang="pt-PT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Meios</a:t>
            </a:r>
            <a:r>
              <a:rPr lang="pt-PT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: Conjunto dos elementos organizados que podem ajudar o Estado na prossecução dos seus fins. (Estado e organização/gestão; Estado e aparelho (A. Pública) Estado e recursos financeiros)</a:t>
            </a:r>
          </a:p>
          <a:p>
            <a:endParaRPr lang="pt-PT" sz="1800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1619672" y="404664"/>
            <a:ext cx="2848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t-PT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As </a:t>
            </a:r>
            <a:r>
              <a:rPr lang="pt-PT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Funções do Estado</a:t>
            </a:r>
            <a:endParaRPr lang="pt-PT" sz="2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11560" y="980728"/>
            <a:ext cx="81369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Wingdings" pitchFamily="2" charset="2"/>
              <a:buChar char="§"/>
            </a:pPr>
            <a:r>
              <a:rPr lang="pt-PT" sz="1600" dirty="0" smtClean="0">
                <a:latin typeface="+mj-lt"/>
              </a:rPr>
              <a:t>Criação e manutenção de um enquadramento macro económico estável e previsível</a:t>
            </a:r>
            <a:r>
              <a:rPr lang="pt-PT" sz="1600" dirty="0" smtClean="0">
                <a:latin typeface="+mj-lt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PT" sz="1600" dirty="0" smtClean="0">
                <a:latin typeface="+mj-lt"/>
              </a:rPr>
              <a:t>Estruturação/sistematização e manutenção de uma grelha administrativa garantindo a segurança das populações, dos bens, </a:t>
            </a:r>
            <a:r>
              <a:rPr lang="pt-PT" sz="1600" dirty="0" err="1" smtClean="0">
                <a:latin typeface="+mj-lt"/>
              </a:rPr>
              <a:t>actividades</a:t>
            </a:r>
            <a:r>
              <a:rPr lang="pt-PT" sz="1600" dirty="0" smtClean="0">
                <a:latin typeface="+mj-lt"/>
              </a:rPr>
              <a:t> e instituições</a:t>
            </a:r>
            <a:r>
              <a:rPr lang="pt-PT" sz="1600" dirty="0" smtClean="0">
                <a:latin typeface="+mj-lt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PT" sz="1600" dirty="0" smtClean="0">
                <a:latin typeface="+mj-lt"/>
              </a:rPr>
              <a:t>Geração e sistematização de informação relevante para os sectores económicos</a:t>
            </a:r>
            <a:r>
              <a:rPr lang="pt-PT" sz="1600" dirty="0" smtClean="0">
                <a:latin typeface="+mj-lt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PT" sz="1600" dirty="0" smtClean="0">
                <a:latin typeface="+mj-lt"/>
              </a:rPr>
              <a:t>Coordenação de estratégias no espaço nacional, regional e global</a:t>
            </a:r>
            <a:r>
              <a:rPr lang="pt-PT" sz="1600" dirty="0" smtClean="0">
                <a:latin typeface="+mj-lt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PT" sz="1600" dirty="0" smtClean="0">
                <a:latin typeface="+mj-lt"/>
              </a:rPr>
              <a:t>Prestação de serviços (saúde, educação, </a:t>
            </a:r>
            <a:r>
              <a:rPr lang="pt-PT" sz="1600" dirty="0" err="1" smtClean="0">
                <a:latin typeface="+mj-lt"/>
              </a:rPr>
              <a:t>etc</a:t>
            </a:r>
            <a:r>
              <a:rPr lang="pt-PT" sz="1600" dirty="0" smtClean="0">
                <a:latin typeface="+mj-lt"/>
              </a:rPr>
              <a:t>) e regulação geral da </a:t>
            </a:r>
            <a:r>
              <a:rPr lang="pt-PT" sz="1600" dirty="0" err="1" smtClean="0">
                <a:latin typeface="+mj-lt"/>
              </a:rPr>
              <a:t>actividade</a:t>
            </a:r>
            <a:r>
              <a:rPr lang="pt-PT" sz="1600" dirty="0" smtClean="0">
                <a:latin typeface="+mj-lt"/>
              </a:rPr>
              <a:t> económica e do funcionamento dos diversos sectores de </a:t>
            </a:r>
            <a:r>
              <a:rPr lang="pt-PT" sz="1600" dirty="0" err="1" smtClean="0">
                <a:latin typeface="+mj-lt"/>
              </a:rPr>
              <a:t>actividade</a:t>
            </a:r>
            <a:r>
              <a:rPr lang="pt-PT" sz="1600" dirty="0" smtClean="0">
                <a:latin typeface="+mj-lt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PT" sz="1600" dirty="0" smtClean="0">
                <a:latin typeface="+mj-lt"/>
              </a:rPr>
              <a:t>Guardião e garante da justiça no conjunto </a:t>
            </a:r>
            <a:r>
              <a:rPr lang="pt-PT" sz="1600" dirty="0" err="1" smtClean="0">
                <a:latin typeface="+mj-lt"/>
              </a:rPr>
              <a:t>multi-facetado</a:t>
            </a:r>
            <a:r>
              <a:rPr lang="pt-PT" sz="1600" dirty="0" smtClean="0">
                <a:latin typeface="+mj-lt"/>
              </a:rPr>
              <a:t> das relações sociais</a:t>
            </a:r>
            <a:r>
              <a:rPr lang="pt-PT" sz="1600" dirty="0" smtClean="0">
                <a:latin typeface="+mj-lt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pt-PT" sz="1600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PT" sz="1600" dirty="0" smtClean="0">
                <a:latin typeface="+mj-lt"/>
              </a:rPr>
              <a:t>Decisor e responsável último da guerra e da paz.</a:t>
            </a:r>
            <a:endParaRPr lang="pt-PT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lvl="2">
              <a:buFont typeface="Wingdings" pitchFamily="2" charset="2"/>
              <a:buChar char="§"/>
            </a:pP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Administrativos</a:t>
            </a:r>
            <a:endParaRPr lang="pt-PT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 lvl="4" algn="just">
              <a:buFont typeface="Arial" pitchFamily="34" charset="0"/>
              <a:buChar char="•"/>
            </a:pPr>
            <a:r>
              <a:rPr lang="pt-PT" sz="1800" dirty="0" smtClean="0">
                <a:latin typeface="Baskerville Old Face" pitchFamily="18" charset="0"/>
              </a:rPr>
              <a:t>Legislação </a:t>
            </a:r>
            <a:r>
              <a:rPr lang="pt-PT" sz="1800" dirty="0" smtClean="0">
                <a:latin typeface="Baskerville Old Face" pitchFamily="18" charset="0"/>
              </a:rPr>
              <a:t>e capacidade coerciva da sua </a:t>
            </a:r>
            <a:r>
              <a:rPr lang="pt-PT" sz="1800" dirty="0" smtClean="0">
                <a:latin typeface="Baskerville Old Face" pitchFamily="18" charset="0"/>
              </a:rPr>
              <a:t>aplicação - A</a:t>
            </a:r>
            <a:r>
              <a:rPr lang="pt-PT" sz="1800" dirty="0" smtClean="0">
                <a:latin typeface="Baskerville Old Face" pitchFamily="18" charset="0"/>
              </a:rPr>
              <a:t>. </a:t>
            </a:r>
            <a:r>
              <a:rPr lang="pt-PT" sz="1800" dirty="0" smtClean="0">
                <a:latin typeface="Baskerville Old Face" pitchFamily="18" charset="0"/>
              </a:rPr>
              <a:t>Pública.</a:t>
            </a:r>
          </a:p>
          <a:p>
            <a:pPr lvl="4" algn="just">
              <a:buFont typeface="Arial" pitchFamily="34" charset="0"/>
              <a:buChar char="•"/>
            </a:pPr>
            <a:endParaRPr lang="pt-PT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Tributação</a:t>
            </a:r>
          </a:p>
          <a:p>
            <a:pPr lvl="6" algn="just">
              <a:buFont typeface="Arial" pitchFamily="34" charset="0"/>
              <a:buChar char="•"/>
            </a:pPr>
            <a:r>
              <a:rPr lang="pt-PT" sz="600" dirty="0" smtClean="0">
                <a:latin typeface="Baskerville Old Face" pitchFamily="18" charset="0"/>
              </a:rPr>
              <a:t/>
            </a:r>
            <a:br>
              <a:rPr lang="pt-PT" sz="600" dirty="0" smtClean="0">
                <a:latin typeface="Baskerville Old Face" pitchFamily="18" charset="0"/>
              </a:rPr>
            </a:br>
            <a:endParaRPr lang="pt-PT" sz="600" dirty="0" smtClean="0">
              <a:latin typeface="Baskerville Old Face" pitchFamily="18" charset="0"/>
            </a:endParaRPr>
          </a:p>
          <a:p>
            <a:pPr lvl="4" algn="just">
              <a:buFont typeface="Arial" pitchFamily="34" charset="0"/>
              <a:buChar char="•"/>
            </a:pPr>
            <a:r>
              <a:rPr lang="pt-PT" sz="1800" dirty="0" smtClean="0">
                <a:latin typeface="Baskerville Old Face" pitchFamily="18" charset="0"/>
              </a:rPr>
              <a:t>Forma </a:t>
            </a:r>
            <a:r>
              <a:rPr lang="pt-PT" sz="1800" dirty="0" smtClean="0">
                <a:latin typeface="Baskerville Old Face" pitchFamily="18" charset="0"/>
              </a:rPr>
              <a:t>básica de obtenção de recursos financeiros para a </a:t>
            </a:r>
            <a:r>
              <a:rPr lang="pt-PT" sz="1800" dirty="0" err="1" smtClean="0">
                <a:latin typeface="Baskerville Old Face" pitchFamily="18" charset="0"/>
              </a:rPr>
              <a:t>acção</a:t>
            </a:r>
            <a:r>
              <a:rPr lang="pt-PT" sz="1800" dirty="0" smtClean="0">
                <a:latin typeface="Baskerville Old Face" pitchFamily="18" charset="0"/>
              </a:rPr>
              <a:t> do Estado.</a:t>
            </a:r>
          </a:p>
          <a:p>
            <a:pPr algn="just">
              <a:buFont typeface="Wingdings" pitchFamily="2" charset="2"/>
              <a:buChar char="§"/>
            </a:pPr>
            <a:endParaRPr lang="pt-PT" sz="1800" dirty="0" smtClean="0">
              <a:latin typeface="Baskerville Old Face" pitchFamily="18" charset="0"/>
            </a:endParaRPr>
          </a:p>
          <a:p>
            <a:pPr lvl="2" algn="just">
              <a:buFont typeface="Wingdings" pitchFamily="2" charset="2"/>
              <a:buChar char="§"/>
            </a:pP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Prestação de </a:t>
            </a: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serviços</a:t>
            </a:r>
            <a:endParaRPr lang="pt-PT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just"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 lvl="4" algn="just">
              <a:buFont typeface="Arial" pitchFamily="34" charset="0"/>
              <a:buChar char="•"/>
            </a:pPr>
            <a:r>
              <a:rPr lang="pt-PT" sz="1800" dirty="0" smtClean="0">
                <a:latin typeface="Baskerville Old Face" pitchFamily="18" charset="0"/>
              </a:rPr>
              <a:t>Bens </a:t>
            </a:r>
            <a:r>
              <a:rPr lang="pt-PT" sz="1800" dirty="0" smtClean="0">
                <a:latin typeface="Baskerville Old Face" pitchFamily="18" charset="0"/>
              </a:rPr>
              <a:t>públicos primários (administração, justiça, defesa, segurança social). Núcleo duro, irredutível das funções do Estado.</a:t>
            </a:r>
          </a:p>
          <a:p>
            <a:pPr algn="just">
              <a:buFont typeface="Wingdings" pitchFamily="2" charset="2"/>
              <a:buChar char="§"/>
            </a:pPr>
            <a:endParaRPr lang="pt-PT" sz="1800" dirty="0" smtClean="0">
              <a:latin typeface="Baskerville Old Face" pitchFamily="18" charset="0"/>
            </a:endParaRPr>
          </a:p>
          <a:p>
            <a:pPr lvl="2" algn="just">
              <a:buFont typeface="Wingdings" pitchFamily="2" charset="2"/>
              <a:buChar char="§"/>
            </a:pP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Política </a:t>
            </a: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económica</a:t>
            </a:r>
            <a:endParaRPr lang="pt-PT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just"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 lvl="3" algn="just">
              <a:buFont typeface="Arial" pitchFamily="34" charset="0"/>
              <a:buChar char="•"/>
            </a:pPr>
            <a:r>
              <a:rPr lang="pt-PT" sz="1800" dirty="0" smtClean="0">
                <a:latin typeface="Baskerville Old Face" pitchFamily="18" charset="0"/>
              </a:rPr>
              <a:t>C</a:t>
            </a:r>
            <a:r>
              <a:rPr lang="pt-PT" sz="1800" dirty="0" smtClean="0">
                <a:latin typeface="Baskerville Old Face" pitchFamily="18" charset="0"/>
              </a:rPr>
              <a:t>onjunto </a:t>
            </a:r>
            <a:r>
              <a:rPr lang="pt-PT" sz="1800" dirty="0" smtClean="0">
                <a:latin typeface="Baskerville Old Face" pitchFamily="18" charset="0"/>
              </a:rPr>
              <a:t>de iniciativas, </a:t>
            </a:r>
            <a:r>
              <a:rPr lang="pt-PT" sz="1800" dirty="0" err="1" smtClean="0">
                <a:latin typeface="Baskerville Old Face" pitchFamily="18" charset="0"/>
              </a:rPr>
              <a:t>acções</a:t>
            </a:r>
            <a:r>
              <a:rPr lang="pt-PT" sz="1800" dirty="0" smtClean="0">
                <a:latin typeface="Baskerville Old Face" pitchFamily="18" charset="0"/>
              </a:rPr>
              <a:t> e </a:t>
            </a:r>
            <a:r>
              <a:rPr lang="pt-PT" sz="1800" dirty="0" smtClean="0">
                <a:latin typeface="Baskerville Old Face" pitchFamily="18" charset="0"/>
              </a:rPr>
              <a:t>medidas </a:t>
            </a:r>
            <a:r>
              <a:rPr lang="pt-PT" sz="1800" dirty="0" smtClean="0">
                <a:latin typeface="Baskerville Old Face" pitchFamily="18" charset="0"/>
              </a:rPr>
              <a:t>que, em cada </a:t>
            </a:r>
            <a:r>
              <a:rPr lang="pt-PT" sz="1800" dirty="0" smtClean="0">
                <a:latin typeface="Baskerville Old Face" pitchFamily="18" charset="0"/>
              </a:rPr>
              <a:t>circunstância </a:t>
            </a:r>
            <a:r>
              <a:rPr lang="pt-PT" sz="1800" dirty="0" smtClean="0">
                <a:latin typeface="Baskerville Old Face" pitchFamily="18" charset="0"/>
              </a:rPr>
              <a:t>histórica o estado define e concretiza com o </a:t>
            </a:r>
            <a:r>
              <a:rPr lang="pt-PT" sz="1800" dirty="0" err="1" smtClean="0">
                <a:latin typeface="Baskerville Old Face" pitchFamily="18" charset="0"/>
              </a:rPr>
              <a:t>objectivo</a:t>
            </a:r>
            <a:r>
              <a:rPr lang="pt-PT" sz="1800" dirty="0" smtClean="0">
                <a:latin typeface="Baskerville Old Face" pitchFamily="18" charset="0"/>
              </a:rPr>
              <a:t> geral de estabilizar e desenvolver o conjunto da economia.</a:t>
            </a:r>
            <a:endParaRPr lang="pt-PT" sz="1800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1043608" y="332656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t-PT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Instrumentos </a:t>
            </a:r>
            <a:endParaRPr lang="pt-PT" sz="20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263797"/>
          </a:xfrm>
        </p:spPr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pt-PT" sz="18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Sub</a:t>
            </a:r>
            <a:r>
              <a:rPr lang="pt-PT" sz="18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Funções do Estado</a:t>
            </a:r>
          </a:p>
          <a:p>
            <a:pPr>
              <a:buNone/>
            </a:pPr>
            <a:endParaRPr lang="pt-PT" dirty="0" smtClean="0"/>
          </a:p>
          <a:p>
            <a:pPr marL="514350" indent="-514350">
              <a:buAutoNum type="alphaLcPeriod"/>
            </a:pPr>
            <a:endParaRPr lang="pt-PT" sz="1800" dirty="0" smtClean="0">
              <a:latin typeface="+mj-lt"/>
            </a:endParaRPr>
          </a:p>
          <a:p>
            <a:pPr marL="514350" indent="-514350">
              <a:buAutoNum type="alphaLcPeriod"/>
            </a:pPr>
            <a:endParaRPr lang="pt-PT" sz="1800" dirty="0" smtClean="0">
              <a:latin typeface="+mj-lt"/>
            </a:endParaRPr>
          </a:p>
          <a:p>
            <a:pPr marL="514350" indent="-514350">
              <a:buAutoNum type="alphaLcPeriod"/>
            </a:pPr>
            <a:endParaRPr lang="pt-PT" sz="1800" dirty="0" smtClean="0">
              <a:latin typeface="+mj-lt"/>
            </a:endParaRPr>
          </a:p>
          <a:p>
            <a:pPr marL="1228090" lvl="3" indent="-514350" algn="just">
              <a:buFont typeface="Wingdings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Recolha, produção, processamento e difusão da informação;</a:t>
            </a:r>
          </a:p>
          <a:p>
            <a:pPr marL="1228090" lvl="3" indent="-514350" algn="just">
              <a:buFont typeface="Wingdings" pitchFamily="2" charset="2"/>
              <a:buChar char="§"/>
            </a:pPr>
            <a:endParaRPr lang="pt-PT" sz="1800" dirty="0" smtClean="0">
              <a:latin typeface="Baskerville Old Face" pitchFamily="18" charset="0"/>
            </a:endParaRPr>
          </a:p>
          <a:p>
            <a:pPr marL="1228090" lvl="3" indent="-514350" algn="just">
              <a:buFont typeface="Wingdings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Produção e prestação de orientação estratégica;</a:t>
            </a:r>
          </a:p>
          <a:p>
            <a:pPr marL="1228090" lvl="3" indent="-514350" algn="just">
              <a:buFont typeface="Wingdings" pitchFamily="2" charset="2"/>
              <a:buChar char="§"/>
            </a:pPr>
            <a:endParaRPr lang="pt-PT" sz="1800" dirty="0" smtClean="0">
              <a:latin typeface="Baskerville Old Face" pitchFamily="18" charset="0"/>
            </a:endParaRPr>
          </a:p>
          <a:p>
            <a:pPr marL="1228090" lvl="3" indent="-514350" algn="just">
              <a:buFont typeface="Wingdings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Regulador do funcionamento da </a:t>
            </a:r>
            <a:r>
              <a:rPr lang="pt-PT" sz="1800" dirty="0" err="1" smtClean="0">
                <a:latin typeface="Baskerville Old Face" pitchFamily="18" charset="0"/>
              </a:rPr>
              <a:t>actividade</a:t>
            </a:r>
            <a:r>
              <a:rPr lang="pt-PT" sz="1800" dirty="0" smtClean="0">
                <a:latin typeface="Baskerville Old Face" pitchFamily="18" charset="0"/>
              </a:rPr>
              <a:t> económica;</a:t>
            </a:r>
          </a:p>
          <a:p>
            <a:pPr marL="1228090" lvl="3" indent="-514350" algn="just">
              <a:buFont typeface="Wingdings" pitchFamily="2" charset="2"/>
              <a:buChar char="§"/>
            </a:pPr>
            <a:endParaRPr lang="pt-PT" sz="1800" dirty="0" smtClean="0">
              <a:latin typeface="Baskerville Old Face" pitchFamily="18" charset="0"/>
            </a:endParaRPr>
          </a:p>
          <a:p>
            <a:pPr marL="1228090" lvl="3" indent="-514350" algn="just">
              <a:buFont typeface="Wingdings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Interventor/promotor, quando existem insuficiências estruturais nas capacidades dos sectores económicos.</a:t>
            </a:r>
          </a:p>
          <a:p>
            <a:pPr marL="514350" indent="-514350">
              <a:buAutoNum type="alphaLcPeriod"/>
            </a:pPr>
            <a:endParaRPr lang="pt-PT" sz="1800" dirty="0" smtClean="0">
              <a:latin typeface="+mj-lt"/>
            </a:endParaRPr>
          </a:p>
          <a:p>
            <a:pPr marL="514350" indent="-514350">
              <a:buAutoNum type="alphaLcPeriod"/>
            </a:pPr>
            <a:endParaRPr lang="pt-PT" sz="1800" dirty="0" smtClean="0">
              <a:latin typeface="+mj-lt"/>
            </a:endParaRPr>
          </a:p>
          <a:p>
            <a:pPr marL="514350" indent="-514350">
              <a:buNone/>
            </a:pPr>
            <a:r>
              <a:rPr lang="pt-PT" sz="1800" dirty="0" smtClean="0">
                <a:latin typeface="+mj-lt"/>
              </a:rPr>
              <a:t>	</a:t>
            </a:r>
            <a:endParaRPr lang="pt-PT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11978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pt-PT" sz="2000" dirty="0" smtClean="0">
                <a:latin typeface="+mj-lt"/>
              </a:rPr>
              <a:t>Em face das suas funções o Estado articula os </a:t>
            </a:r>
            <a:r>
              <a:rPr lang="pt-PT" sz="2000" u="sng" dirty="0" smtClean="0">
                <a:solidFill>
                  <a:srgbClr val="FFC000"/>
                </a:solidFill>
                <a:latin typeface="+mj-lt"/>
              </a:rPr>
              <a:t>Meios</a:t>
            </a:r>
            <a:r>
              <a:rPr lang="pt-PT" sz="2000" dirty="0" smtClean="0">
                <a:latin typeface="+mj-lt"/>
              </a:rPr>
              <a:t> com os </a:t>
            </a:r>
            <a:r>
              <a:rPr lang="pt-PT" sz="20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Fins</a:t>
            </a:r>
            <a:r>
              <a:rPr lang="pt-P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</a:t>
            </a:r>
            <a:r>
              <a:rPr lang="pt-PT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PT" sz="2000" dirty="0" smtClean="0">
                <a:latin typeface="+mj-lt"/>
              </a:rPr>
              <a:t>para alcançar a sua estrutura organizacional:</a:t>
            </a:r>
          </a:p>
          <a:p>
            <a:pPr>
              <a:buNone/>
            </a:pPr>
            <a:endParaRPr lang="pt-PT" sz="2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None/>
            </a:pPr>
            <a:r>
              <a:rPr lang="pt-PT" sz="2000" dirty="0" smtClean="0">
                <a:latin typeface="+mj-lt"/>
              </a:rPr>
              <a:t>				</a:t>
            </a:r>
            <a:endParaRPr lang="pt-PT" sz="2000" dirty="0" smtClean="0">
              <a:latin typeface="+mj-lt"/>
            </a:endParaRPr>
          </a:p>
          <a:p>
            <a:pPr algn="ctr">
              <a:buNone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Funcionamento</a:t>
            </a:r>
            <a:endParaRPr lang="pt-PT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None/>
            </a:pPr>
            <a:r>
              <a:rPr lang="pt-PT" sz="2000" dirty="0" smtClean="0">
                <a:latin typeface="+mj-lt"/>
              </a:rPr>
              <a:t>			</a:t>
            </a:r>
            <a:r>
              <a:rPr lang="pt-PT" sz="1200" dirty="0" smtClean="0">
                <a:latin typeface="+mj-lt"/>
              </a:rPr>
              <a:t>(Base legislativa para estabelecer condições de legitimidade da </a:t>
            </a:r>
            <a:r>
              <a:rPr lang="pt-PT" sz="1200" dirty="0" err="1" smtClean="0">
                <a:latin typeface="+mj-lt"/>
              </a:rPr>
              <a:t>actuação</a:t>
            </a:r>
            <a:r>
              <a:rPr lang="pt-PT" sz="1200" dirty="0" smtClean="0">
                <a:latin typeface="+mj-lt"/>
              </a:rPr>
              <a:t>)</a:t>
            </a:r>
          </a:p>
          <a:p>
            <a:pPr>
              <a:buNone/>
            </a:pPr>
            <a:r>
              <a:rPr lang="pt-PT" sz="2000" dirty="0" smtClean="0">
                <a:latin typeface="+mj-lt"/>
              </a:rPr>
              <a:t>		</a:t>
            </a:r>
          </a:p>
          <a:p>
            <a:pPr>
              <a:buNone/>
            </a:pPr>
            <a:endParaRPr lang="pt-PT" sz="2000" dirty="0" smtClean="0">
              <a:latin typeface="+mj-lt"/>
            </a:endParaRPr>
          </a:p>
          <a:p>
            <a:pPr algn="ctr">
              <a:buNone/>
            </a:pPr>
            <a:r>
              <a:rPr lang="pt-PT" sz="2000" dirty="0" smtClean="0">
                <a:latin typeface="+mj-lt"/>
              </a:rPr>
              <a:t>		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Organização</a:t>
            </a:r>
            <a:r>
              <a:rPr lang="pt-PT" sz="2000" dirty="0" smtClean="0">
                <a:latin typeface="+mj-lt"/>
              </a:rPr>
              <a:t>					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Qualidade</a:t>
            </a:r>
          </a:p>
          <a:p>
            <a:pPr>
              <a:buNone/>
            </a:pPr>
            <a:r>
              <a:rPr lang="pt-PT" sz="1200" dirty="0" smtClean="0">
                <a:latin typeface="+mj-lt"/>
              </a:rPr>
              <a:t>		(Corpo estruturado de regras e conteúdos de procedimentos)		(Exigência </a:t>
            </a:r>
            <a:r>
              <a:rPr lang="pt-PT" sz="1200" dirty="0" err="1" smtClean="0">
                <a:latin typeface="+mj-lt"/>
              </a:rPr>
              <a:t>permantente</a:t>
            </a:r>
            <a:r>
              <a:rPr lang="pt-PT" sz="1200" dirty="0" smtClean="0">
                <a:latin typeface="+mj-lt"/>
              </a:rPr>
              <a:t>, 							serviços às populações)</a:t>
            </a:r>
          </a:p>
          <a:p>
            <a:pPr>
              <a:buNone/>
            </a:pPr>
            <a:endParaRPr lang="pt-PT" sz="2000" dirty="0" smtClean="0">
              <a:latin typeface="+mj-lt"/>
            </a:endParaRPr>
          </a:p>
          <a:p>
            <a:pPr>
              <a:buNone/>
            </a:pPr>
            <a:endParaRPr lang="pt-PT" sz="2000" dirty="0" smtClean="0">
              <a:latin typeface="+mj-lt"/>
            </a:endParaRPr>
          </a:p>
          <a:p>
            <a:pPr>
              <a:buNone/>
            </a:pPr>
            <a:endParaRPr lang="pt-PT" sz="2000" dirty="0" smtClean="0">
              <a:latin typeface="+mj-lt"/>
            </a:endParaRPr>
          </a:p>
          <a:p>
            <a:pPr>
              <a:buNone/>
            </a:pPr>
            <a:r>
              <a:rPr lang="pt-PT" sz="2000" dirty="0" smtClean="0">
                <a:latin typeface="+mj-lt"/>
              </a:rPr>
              <a:t>		</a:t>
            </a:r>
            <a:r>
              <a:rPr lang="pt-PT" sz="2000" dirty="0" smtClean="0">
                <a:latin typeface="+mj-lt"/>
              </a:rPr>
              <a:t>      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Controlo</a:t>
            </a:r>
            <a:r>
              <a:rPr lang="pt-PT" sz="2000" dirty="0" smtClean="0">
                <a:latin typeface="+mj-lt"/>
              </a:rPr>
              <a:t>			</a:t>
            </a:r>
            <a:r>
              <a:rPr lang="pt-PT" sz="2000" dirty="0" smtClean="0">
                <a:latin typeface="+mj-lt"/>
              </a:rPr>
              <a:t>	            </a:t>
            </a: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Produtividade</a:t>
            </a:r>
            <a:endParaRPr lang="pt-PT" sz="20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>
              <a:buNone/>
            </a:pPr>
            <a:r>
              <a:rPr lang="pt-PT" sz="2000" dirty="0" smtClean="0">
                <a:latin typeface="+mj-lt"/>
              </a:rPr>
              <a:t>			</a:t>
            </a:r>
            <a:r>
              <a:rPr lang="pt-PT" sz="1200" dirty="0" smtClean="0">
                <a:latin typeface="+mj-lt"/>
              </a:rPr>
              <a:t>(</a:t>
            </a:r>
            <a:r>
              <a:rPr lang="pt-PT" sz="1200" dirty="0" err="1" smtClean="0">
                <a:latin typeface="+mj-lt"/>
              </a:rPr>
              <a:t>Inspecção</a:t>
            </a:r>
            <a:r>
              <a:rPr lang="pt-PT" sz="1200" dirty="0" smtClean="0">
                <a:latin typeface="+mj-lt"/>
              </a:rPr>
              <a:t> e auditoria, controlo político)		(Relação input/output)</a:t>
            </a:r>
            <a:endParaRPr lang="pt-PT" sz="1200" dirty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5ª AULA</a:t>
            </a:r>
            <a:endParaRPr lang="pt-PT"/>
          </a:p>
        </p:txBody>
      </p:sp>
      <p:cxnSp>
        <p:nvCxnSpPr>
          <p:cNvPr id="6" name="Conexão recta 5"/>
          <p:cNvCxnSpPr/>
          <p:nvPr/>
        </p:nvCxnSpPr>
        <p:spPr>
          <a:xfrm flipH="1">
            <a:off x="3203848" y="2852936"/>
            <a:ext cx="792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4283968" y="2780928"/>
            <a:ext cx="230425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>
            <a:off x="2411760" y="371703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11"/>
          <p:cNvCxnSpPr/>
          <p:nvPr/>
        </p:nvCxnSpPr>
        <p:spPr>
          <a:xfrm>
            <a:off x="7452320" y="3789040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4355976" y="486916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Equidade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1045</TotalTime>
  <Words>807</Words>
  <Application>Microsoft Office PowerPoint</Application>
  <PresentationFormat>Apresentação no Ecrã (4:3)</PresentationFormat>
  <Paragraphs>316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3" baseType="lpstr">
      <vt:lpstr>Fundição</vt:lpstr>
      <vt:lpstr>CIÊNCIA DA ADMINISTRAÇÃO I</vt:lpstr>
      <vt:lpstr>ECONOMIA E ADMINISTRAÇÃO PÚBLICA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Questões  para discussão</vt:lpstr>
      <vt:lpstr>Diapositivo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CIÊNCIA DA ADMINISTRAÇÃO I</dc:title>
  <dc:creator>Joaquim.Caeiro</dc:creator>
  <cp:lastModifiedBy>jcaeiro</cp:lastModifiedBy>
  <cp:revision>105</cp:revision>
  <dcterms:created xsi:type="dcterms:W3CDTF">2012-09-25T11:34:31Z</dcterms:created>
  <dcterms:modified xsi:type="dcterms:W3CDTF">2013-11-07T11:26:54Z</dcterms:modified>
</cp:coreProperties>
</file>